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3" r:id="rId24"/>
    <p:sldId id="984" r:id="rId25"/>
    <p:sldId id="985" r:id="rId26"/>
    <p:sldId id="986" r:id="rId27"/>
    <p:sldId id="987" r:id="rId28"/>
    <p:sldId id="988" r:id="rId29"/>
    <p:sldId id="98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a:r>
              <a:rPr lang="en-US" altLang="en-US" b="1" dirty="0"/>
              <a:t>The first slides cover the core material for Other</a:t>
            </a:r>
            <a:r>
              <a:rPr lang="en-US" altLang="en-US" b="1" baseline="0" dirty="0"/>
              <a:t> Income</a:t>
            </a:r>
            <a:r>
              <a:rPr lang="en-US" altLang="en-US" b="1" dirty="0"/>
              <a:t> </a:t>
            </a:r>
          </a:p>
          <a:p>
            <a:pPr marL="169863" indent="-169863"/>
            <a:r>
              <a:rPr lang="en-US" altLang="en-US" b="1" dirty="0"/>
              <a:t>There are many more slides than</a:t>
            </a:r>
            <a:r>
              <a:rPr lang="en-US" altLang="en-US" b="1" baseline="0" dirty="0"/>
              <a:t> are needed  for Instructors to present this tax topic. </a:t>
            </a:r>
            <a:r>
              <a:rPr lang="en-US" altLang="en-US" b="1" dirty="0"/>
              <a:t>Instructors</a:t>
            </a:r>
            <a:r>
              <a:rPr lang="en-US" altLang="en-US" b="1" baseline="0" dirty="0"/>
              <a:t> should choose those slides necessary to prompt discussion depending on the experience level of their volunteers</a:t>
            </a:r>
          </a:p>
          <a:p>
            <a:pPr marL="169863" indent="-169863"/>
            <a:r>
              <a:rPr lang="en-US" altLang="en-US" b="1" baseline="0" dirty="0"/>
              <a:t>Key Slides for new Volunteers include: 3-16</a:t>
            </a:r>
          </a:p>
          <a:p>
            <a:pPr marL="169863" indent="-169863"/>
            <a:r>
              <a:rPr lang="en-US" altLang="en-US" b="1" dirty="0"/>
              <a:t>The</a:t>
            </a:r>
            <a:r>
              <a:rPr lang="en-US" altLang="en-US" b="1" baseline="0" dirty="0"/>
              <a:t> following comprehensive topics for Other Income are at the end of the presentation:</a:t>
            </a:r>
          </a:p>
          <a:p>
            <a:pPr lvl="1"/>
            <a:r>
              <a:rPr lang="en-US" b="1" dirty="0"/>
              <a:t>Long Term Care (LTC) Payments Slides 23-28</a:t>
            </a:r>
          </a:p>
          <a:p>
            <a:pPr lvl="0"/>
            <a:r>
              <a:rPr lang="en-US" b="1" dirty="0"/>
              <a:t>Refer</a:t>
            </a:r>
            <a:r>
              <a:rPr lang="en-US" b="1" baseline="0" dirty="0"/>
              <a:t> to other presentations for:</a:t>
            </a:r>
            <a:endParaRPr lang="en-US" b="1" dirty="0"/>
          </a:p>
          <a:p>
            <a:pPr lvl="1"/>
            <a:r>
              <a:rPr lang="en-US" b="1" dirty="0"/>
              <a:t>Medical Waiver Payments -- See NTTC Slide Set 24</a:t>
            </a:r>
          </a:p>
          <a:p>
            <a:pPr lvl="1"/>
            <a:endParaRPr lang="en-US" b="1" dirty="0"/>
          </a:p>
          <a:p>
            <a:pPr marL="234950" lvl="1" indent="0">
              <a:buNone/>
            </a:pPr>
            <a:endParaRPr lang="en-US" altLang="en-US" b="1" baseline="0" dirty="0"/>
          </a:p>
          <a:p>
            <a:pPr marL="234950" lvl="1" indent="0">
              <a:buNone/>
            </a:pPr>
            <a:endParaRPr lang="en-US" altLang="en-US" b="1" baseline="0" dirty="0"/>
          </a:p>
          <a:p>
            <a:pPr marL="0" indent="0">
              <a:buNone/>
            </a:pPr>
            <a:endParaRPr lang="en-US" altLang="en-US" b="1" dirty="0"/>
          </a:p>
          <a:p>
            <a:pPr>
              <a:tabLst>
                <a:tab pos="2979738" algn="l"/>
              </a:tabLst>
            </a:pPr>
            <a:endParaRPr lang="en-US" altLang="en-US" dirty="0"/>
          </a:p>
        </p:txBody>
      </p:sp>
      <p:sp>
        <p:nvSpPr>
          <p:cNvPr id="5124"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ECE3C5ED-86C4-4321-B709-7A815B490BE0}" type="slidenum">
              <a:rPr lang="en-US" altLang="en-US" smtClean="0"/>
              <a:pPr>
                <a:spcBef>
                  <a:spcPct val="0"/>
                </a:spcBef>
                <a:buClrTx/>
                <a:buSzTx/>
                <a:buFontTx/>
                <a:buNone/>
              </a:pPr>
              <a:t>1</a:t>
            </a:fld>
            <a:endParaRPr lang="en-US" altLang="en-US" dirty="0"/>
          </a:p>
        </p:txBody>
      </p:sp>
    </p:spTree>
    <p:extLst>
      <p:ext uri="{BB962C8B-B14F-4D97-AF65-F5344CB8AC3E}">
        <p14:creationId xmlns:p14="http://schemas.microsoft.com/office/powerpoint/2010/main" val="1334551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70A635A-89FF-4DAC-9794-880EB594991E}" type="slidenum">
              <a:rPr lang="en-US" altLang="en-US" smtClean="0"/>
              <a:pPr>
                <a:spcBef>
                  <a:spcPct val="0"/>
                </a:spcBef>
                <a:buClrTx/>
                <a:buSzTx/>
                <a:buFontTx/>
                <a:buNone/>
              </a:pPr>
              <a:t>10</a:t>
            </a:fld>
            <a:endParaRPr lang="en-US" altLang="en-US" dirty="0"/>
          </a:p>
        </p:txBody>
      </p:sp>
      <p:sp>
        <p:nvSpPr>
          <p:cNvPr id="15363"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If the taxpayer receives less than $2,100 and is properly considered a household employee, the income may be reported as household employee income – Other Income. No self employment tax applies. See Pub 4012 page D-56 notes.</a:t>
            </a:r>
          </a:p>
          <a:p>
            <a:r>
              <a:rPr lang="en-US" altLang="en-US" b="1" dirty="0"/>
              <a:t>Household Employment Income reported on W-2 follows Income – Wages slide deck #11</a:t>
            </a:r>
          </a:p>
          <a:p>
            <a:endParaRPr lang="en-US" altLang="en-US" b="1" dirty="0"/>
          </a:p>
        </p:txBody>
      </p:sp>
    </p:spTree>
    <p:extLst>
      <p:ext uri="{BB962C8B-B14F-4D97-AF65-F5344CB8AC3E}">
        <p14:creationId xmlns:p14="http://schemas.microsoft.com/office/powerpoint/2010/main" val="4188310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8A6E440-906B-40CE-B9E4-EFC9D8E1F439}" type="slidenum">
              <a:rPr lang="en-US" smtClean="0"/>
              <a:t>11</a:t>
            </a:fld>
            <a:endParaRPr lang="en-US"/>
          </a:p>
        </p:txBody>
      </p:sp>
    </p:spTree>
    <p:extLst>
      <p:ext uri="{BB962C8B-B14F-4D97-AF65-F5344CB8AC3E}">
        <p14:creationId xmlns:p14="http://schemas.microsoft.com/office/powerpoint/2010/main" val="3065640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Instructors need to discuss the Form 1099-MISC as sometime box 3 reports other income when in fact the taxpayer performed work or services and it should be business income.  Conversely,</a:t>
            </a:r>
            <a:r>
              <a:rPr lang="en-US" b="1" baseline="0" dirty="0"/>
              <a:t> sometimes box 7 reports non-employee compensation when in fact the taxpayer was not conducting a business. See NTTC Training Slide Set 27 1099-MISC for more information – Instructors may want to add selected slides from that presentation to clarify the box 3/box 7 issue.</a:t>
            </a:r>
            <a:br>
              <a:rPr lang="en-US" b="1" baseline="0" dirty="0"/>
            </a:br>
            <a:endParaRPr lang="en-US" b="1" baseline="0" dirty="0"/>
          </a:p>
          <a:p>
            <a:r>
              <a:rPr lang="en-US" b="1" baseline="0" dirty="0"/>
              <a:t>See the Scope Manual for Forms 1099-Q and 1099-QA. If there is a taxable amount – out of scope</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12</a:t>
            </a:fld>
            <a:endParaRPr lang="en-US" altLang="en-US" dirty="0"/>
          </a:p>
        </p:txBody>
      </p:sp>
    </p:spTree>
    <p:extLst>
      <p:ext uri="{BB962C8B-B14F-4D97-AF65-F5344CB8AC3E}">
        <p14:creationId xmlns:p14="http://schemas.microsoft.com/office/powerpoint/2010/main" val="3962834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13</a:t>
            </a:fld>
            <a:endParaRPr lang="en-US" altLang="en-US" dirty="0"/>
          </a:p>
        </p:txBody>
      </p:sp>
    </p:spTree>
    <p:extLst>
      <p:ext uri="{BB962C8B-B14F-4D97-AF65-F5344CB8AC3E}">
        <p14:creationId xmlns:p14="http://schemas.microsoft.com/office/powerpoint/2010/main" val="4182355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See NTTC Slide Set 25 Income Form 1099-MISC</a:t>
            </a:r>
            <a:r>
              <a:rPr lang="en-US" b="1" baseline="0" dirty="0"/>
              <a:t> for more information.</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14</a:t>
            </a:fld>
            <a:endParaRPr lang="en-US" altLang="en-US" dirty="0"/>
          </a:p>
        </p:txBody>
      </p:sp>
    </p:spTree>
    <p:extLst>
      <p:ext uri="{BB962C8B-B14F-4D97-AF65-F5344CB8AC3E}">
        <p14:creationId xmlns:p14="http://schemas.microsoft.com/office/powerpoint/2010/main" val="1546549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Note some taxpayers believe they can deduct losses up front.  </a:t>
            </a:r>
            <a:r>
              <a:rPr lang="en-US" b="1" u="sng" dirty="0"/>
              <a:t>Losses can only be deducted if taxpayer itemizes</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15</a:t>
            </a:fld>
            <a:endParaRPr lang="en-US" altLang="en-US" dirty="0"/>
          </a:p>
        </p:txBody>
      </p:sp>
    </p:spTree>
    <p:extLst>
      <p:ext uri="{BB962C8B-B14F-4D97-AF65-F5344CB8AC3E}">
        <p14:creationId xmlns:p14="http://schemas.microsoft.com/office/powerpoint/2010/main" val="2138883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M</a:t>
            </a:r>
            <a:r>
              <a:rPr lang="en-US" b="1" baseline="0" dirty="0"/>
              <a:t>any gambling establishments have their own form.  Some are filled in by hand or be a carbon copy which can often be hard to read.</a:t>
            </a:r>
            <a:br>
              <a:rPr lang="en-US" b="1" baseline="0" dirty="0"/>
            </a:br>
            <a:endParaRPr lang="en-US" b="1" baseline="0"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pPr>
              <a:defRPr/>
            </a:pPr>
            <a:fld id="{D8D179B0-B5B9-401D-8245-33549931F649}" type="slidenum">
              <a:rPr lang="en-US" altLang="en-US" smtClean="0"/>
              <a:pPr>
                <a:defRPr/>
              </a:pPr>
              <a:t>16</a:t>
            </a:fld>
            <a:endParaRPr lang="en-US" altLang="en-US" dirty="0"/>
          </a:p>
        </p:txBody>
      </p:sp>
    </p:spTree>
    <p:extLst>
      <p:ext uri="{BB962C8B-B14F-4D97-AF65-F5344CB8AC3E}">
        <p14:creationId xmlns:p14="http://schemas.microsoft.com/office/powerpoint/2010/main" val="3449809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If a taxpayer has other types of debt cancelled (car loans and student loans are most common) refer them to a professional preparer</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17</a:t>
            </a:fld>
            <a:endParaRPr lang="en-US" altLang="en-US" dirty="0"/>
          </a:p>
        </p:txBody>
      </p:sp>
    </p:spTree>
    <p:extLst>
      <p:ext uri="{BB962C8B-B14F-4D97-AF65-F5344CB8AC3E}">
        <p14:creationId xmlns:p14="http://schemas.microsoft.com/office/powerpoint/2010/main" val="365557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altLang="en-US" b="1" dirty="0"/>
              <a:t>An</a:t>
            </a:r>
            <a:r>
              <a:rPr lang="en-US" altLang="en-US" b="1" baseline="0" dirty="0"/>
              <a:t> amount in box 3 can be ignored as it is included in box 2</a:t>
            </a:r>
          </a:p>
          <a:p>
            <a:r>
              <a:rPr lang="en-US" altLang="en-US" b="1" baseline="0" dirty="0"/>
              <a:t>Because only nonbusiness credit card debt is in scope, any interest forgiven is also income.</a:t>
            </a:r>
          </a:p>
          <a:p>
            <a:r>
              <a:rPr lang="en-US" altLang="en-US" b="1" baseline="0" dirty="0"/>
              <a:t>Bankruptcy is out of scope</a:t>
            </a:r>
            <a:endParaRPr lang="en-US" altLang="en-US" b="1"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pPr>
              <a:defRPr/>
            </a:pPr>
            <a:fld id="{D8D179B0-B5B9-401D-8245-33549931F649}" type="slidenum">
              <a:rPr lang="en-US" altLang="en-US" smtClean="0"/>
              <a:pPr>
                <a:defRPr/>
              </a:pPr>
              <a:t>18</a:t>
            </a:fld>
            <a:endParaRPr lang="en-US" altLang="en-US" dirty="0"/>
          </a:p>
        </p:txBody>
      </p:sp>
    </p:spTree>
    <p:extLst>
      <p:ext uri="{BB962C8B-B14F-4D97-AF65-F5344CB8AC3E}">
        <p14:creationId xmlns:p14="http://schemas.microsoft.com/office/powerpoint/2010/main" val="1608236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Instructors should stress the use of Pub 4012 Tab O. </a:t>
            </a:r>
          </a:p>
          <a:p>
            <a:pPr eaLnBrk="1" hangingPunct="1">
              <a:spcBef>
                <a:spcPct val="0"/>
              </a:spcBef>
            </a:pPr>
            <a:r>
              <a:rPr lang="en-US" altLang="en-US" b="1" dirty="0"/>
              <a:t>Volunteers can</a:t>
            </a:r>
            <a:r>
              <a:rPr lang="en-US" altLang="en-US" b="1" baseline="0" dirty="0"/>
              <a:t> find the tax item that needs to be entered in the return and choose whichever navigation method they are most comfortable with:</a:t>
            </a:r>
          </a:p>
          <a:p>
            <a:pPr lvl="1" eaLnBrk="1" hangingPunct="1">
              <a:spcBef>
                <a:spcPct val="0"/>
              </a:spcBef>
            </a:pPr>
            <a:r>
              <a:rPr lang="en-US" altLang="en-US" b="1" i="1" baseline="0" dirty="0"/>
              <a:t>Enter the Form Number</a:t>
            </a:r>
            <a:r>
              <a:rPr lang="en-US" altLang="en-US" b="1" i="0" baseline="0" dirty="0"/>
              <a:t> in the box at the top on the menu section</a:t>
            </a:r>
          </a:p>
          <a:p>
            <a:pPr lvl="1" eaLnBrk="1" hangingPunct="1">
              <a:spcBef>
                <a:spcPct val="0"/>
              </a:spcBef>
            </a:pPr>
            <a:r>
              <a:rPr lang="en-US" altLang="en-US" b="1" i="0" baseline="0" dirty="0"/>
              <a:t>Use the Menu Section and follow Tab O (e.g. Income&gt;Other Income&gt;Gambling Winnings)</a:t>
            </a:r>
          </a:p>
          <a:p>
            <a:pPr lvl="1" eaLnBrk="1" hangingPunct="1">
              <a:spcBef>
                <a:spcPct val="0"/>
              </a:spcBef>
            </a:pPr>
            <a:r>
              <a:rPr lang="en-US" altLang="en-US" b="1" i="0" baseline="0" dirty="0"/>
              <a:t>Click through Summary Print</a:t>
            </a:r>
          </a:p>
          <a:p>
            <a:pPr eaLnBrk="1" hangingPunct="1">
              <a:spcBef>
                <a:spcPct val="0"/>
              </a:spcBef>
            </a:pPr>
            <a:r>
              <a:rPr lang="en-US" altLang="en-US" b="1" i="0" baseline="0" dirty="0"/>
              <a:t>Note that TaxSlayer does not always allow information entered for a Form 1099-MISC to flow to the correct place in the return</a:t>
            </a:r>
          </a:p>
          <a:p>
            <a:pPr lvl="1" eaLnBrk="1" hangingPunct="1">
              <a:spcBef>
                <a:spcPct val="0"/>
              </a:spcBef>
            </a:pPr>
            <a:r>
              <a:rPr lang="en-US" altLang="en-US" b="1" i="0" baseline="0" dirty="0"/>
              <a:t>If a 1099-MISC has an entry in Box 7 Non-Employee Compensation and the interview determines that the taxpayer was not conducting a business, then the income needs to go to “Other Income” in the return and not be subject to unemployment tax</a:t>
            </a:r>
          </a:p>
          <a:p>
            <a:pPr marL="574675" lvl="2" indent="-169863" eaLnBrk="1" hangingPunct="1">
              <a:spcBef>
                <a:spcPct val="0"/>
              </a:spcBef>
              <a:buFont typeface="Wingdings" panose="05000000000000000000" pitchFamily="2" charset="2"/>
              <a:buChar char="Ø"/>
            </a:pPr>
            <a:r>
              <a:rPr lang="en-US" altLang="en-US" b="1" i="0" baseline="0" dirty="0"/>
              <a:t>IRS SPEC has stated to enter the income where it should go in the return.  Enter it as though it was in Box 3 </a:t>
            </a:r>
          </a:p>
          <a:p>
            <a:pPr lvl="1" eaLnBrk="1" hangingPunct="1">
              <a:spcBef>
                <a:spcPct val="0"/>
              </a:spcBef>
            </a:pPr>
            <a:r>
              <a:rPr lang="en-US" altLang="en-US" b="1" i="0" baseline="0" dirty="0"/>
              <a:t>See NTTC Slide Set #27 Income Form 1099-MISC for more information</a:t>
            </a:r>
            <a:br>
              <a:rPr lang="en-US" altLang="en-US" b="1" i="1" baseline="0" dirty="0"/>
            </a:br>
            <a:endParaRPr lang="en-US" altLang="en-US" b="1" i="1" baseline="0" dirty="0"/>
          </a:p>
        </p:txBody>
      </p:sp>
    </p:spTree>
    <p:extLst>
      <p:ext uri="{BB962C8B-B14F-4D97-AF65-F5344CB8AC3E}">
        <p14:creationId xmlns:p14="http://schemas.microsoft.com/office/powerpoint/2010/main" val="130018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8A6E440-906B-40CE-B9E4-EFC9D8E1F439}" type="slidenum">
              <a:rPr lang="en-US" smtClean="0"/>
              <a:t>2</a:t>
            </a:fld>
            <a:endParaRPr lang="en-US"/>
          </a:p>
        </p:txBody>
      </p:sp>
    </p:spTree>
    <p:extLst>
      <p:ext uri="{BB962C8B-B14F-4D97-AF65-F5344CB8AC3E}">
        <p14:creationId xmlns:p14="http://schemas.microsoft.com/office/powerpoint/2010/main" val="1085420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Probing questions are usually required to find</a:t>
            </a:r>
            <a:r>
              <a:rPr lang="en-US" b="1" baseline="0" dirty="0"/>
              <a:t> this income. Note that Poll Workers may receive a W-2 if income is over $600. </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20</a:t>
            </a:fld>
            <a:endParaRPr lang="en-US" altLang="en-US" dirty="0"/>
          </a:p>
        </p:txBody>
      </p:sp>
    </p:spTree>
    <p:extLst>
      <p:ext uri="{BB962C8B-B14F-4D97-AF65-F5344CB8AC3E}">
        <p14:creationId xmlns:p14="http://schemas.microsoft.com/office/powerpoint/2010/main" val="1679507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Remember, all income is taxable (unless the law says it’s not)</a:t>
            </a:r>
          </a:p>
        </p:txBody>
      </p:sp>
    </p:spTree>
    <p:extLst>
      <p:ext uri="{BB962C8B-B14F-4D97-AF65-F5344CB8AC3E}">
        <p14:creationId xmlns:p14="http://schemas.microsoft.com/office/powerpoint/2010/main" val="2268224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E246099-01FD-4C4F-A939-EE921C2B30AE}" type="slidenum">
              <a:rPr lang="en-US" altLang="en-US" smtClean="0"/>
              <a:pPr>
                <a:spcBef>
                  <a:spcPct val="0"/>
                </a:spcBef>
                <a:buClrTx/>
                <a:buSzTx/>
                <a:buFontTx/>
                <a:buNone/>
              </a:pPr>
              <a:t>22</a:t>
            </a:fld>
            <a:endParaRPr lang="en-US" altLang="en-US" dirty="0"/>
          </a:p>
        </p:txBody>
      </p:sp>
      <p:sp>
        <p:nvSpPr>
          <p:cNvPr id="48131"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571275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LTC payments are not</a:t>
            </a:r>
            <a:r>
              <a:rPr lang="en-US" baseline="0" dirty="0"/>
              <a:t> often seen</a:t>
            </a:r>
          </a:p>
          <a:p>
            <a:r>
              <a:rPr lang="en-US" baseline="0" dirty="0"/>
              <a:t>All Counselors should have a basic awareness of the topic</a:t>
            </a:r>
          </a:p>
          <a:p>
            <a:r>
              <a:rPr lang="en-US" baseline="0" dirty="0"/>
              <a:t>Experienced Counselors should be well versed</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23</a:t>
            </a:fld>
            <a:endParaRPr lang="en-US" altLang="en-US" dirty="0"/>
          </a:p>
        </p:txBody>
      </p:sp>
    </p:spTree>
    <p:extLst>
      <p:ext uri="{BB962C8B-B14F-4D97-AF65-F5344CB8AC3E}">
        <p14:creationId xmlns:p14="http://schemas.microsoft.com/office/powerpoint/2010/main" val="3770290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en-US" altLang="en-US" b="1" dirty="0"/>
          </a:p>
        </p:txBody>
      </p:sp>
      <p:sp>
        <p:nvSpPr>
          <p:cNvPr id="276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58BD372-B7B6-4BA9-8709-5DB0CC352471}" type="slidenum">
              <a:rPr lang="en-US" altLang="en-US" smtClean="0"/>
              <a:pPr>
                <a:spcBef>
                  <a:spcPct val="0"/>
                </a:spcBef>
                <a:buClrTx/>
                <a:buSzTx/>
                <a:buFontTx/>
                <a:buNone/>
              </a:pPr>
              <a:t>24</a:t>
            </a:fld>
            <a:endParaRPr lang="en-US" altLang="en-US" dirty="0"/>
          </a:p>
        </p:txBody>
      </p:sp>
    </p:spTree>
    <p:extLst>
      <p:ext uri="{BB962C8B-B14F-4D97-AF65-F5344CB8AC3E}">
        <p14:creationId xmlns:p14="http://schemas.microsoft.com/office/powerpoint/2010/main" val="10593941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Must enter taxpayer separately from spouse, if both are receiving LTC</a:t>
            </a:r>
            <a:r>
              <a:rPr lang="en-US" altLang="en-US" b="1" baseline="0" dirty="0"/>
              <a:t> benefits</a:t>
            </a:r>
            <a:endParaRPr lang="en-US" altLang="en-US" b="1" dirty="0"/>
          </a:p>
        </p:txBody>
      </p:sp>
      <p:sp>
        <p:nvSpPr>
          <p:cNvPr id="2765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58BD372-B7B6-4BA9-8709-5DB0CC352471}" type="slidenum">
              <a:rPr lang="en-US" altLang="en-US" smtClean="0"/>
              <a:pPr>
                <a:spcBef>
                  <a:spcPct val="0"/>
                </a:spcBef>
                <a:buClrTx/>
                <a:buSzTx/>
                <a:buFontTx/>
                <a:buNone/>
              </a:pPr>
              <a:t>25</a:t>
            </a:fld>
            <a:endParaRPr lang="en-US" altLang="en-US" dirty="0"/>
          </a:p>
        </p:txBody>
      </p:sp>
    </p:spTree>
    <p:extLst>
      <p:ext uri="{BB962C8B-B14F-4D97-AF65-F5344CB8AC3E}">
        <p14:creationId xmlns:p14="http://schemas.microsoft.com/office/powerpoint/2010/main" val="1598512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Accelerated Death Benefits paid</a:t>
            </a:r>
            <a:r>
              <a:rPr lang="en-US" altLang="en-US" baseline="0" dirty="0"/>
              <a:t> box 2 Form1099-LTC</a:t>
            </a:r>
            <a:endParaRPr lang="en-US" altLang="en-US" dirty="0"/>
          </a:p>
        </p:txBody>
      </p:sp>
      <p:sp>
        <p:nvSpPr>
          <p:cNvPr id="31748"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2D918E3B-F856-4280-83E2-32A400DE1623}" type="slidenum">
              <a:rPr lang="en-US" altLang="en-US" smtClean="0"/>
              <a:pPr>
                <a:spcBef>
                  <a:spcPct val="0"/>
                </a:spcBef>
                <a:buClrTx/>
                <a:buSzTx/>
                <a:buFontTx/>
                <a:buNone/>
              </a:pPr>
              <a:t>26</a:t>
            </a:fld>
            <a:endParaRPr lang="en-US" altLang="en-US" dirty="0"/>
          </a:p>
        </p:txBody>
      </p:sp>
    </p:spTree>
    <p:extLst>
      <p:ext uri="{BB962C8B-B14F-4D97-AF65-F5344CB8AC3E}">
        <p14:creationId xmlns:p14="http://schemas.microsoft.com/office/powerpoint/2010/main" val="20452518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Review</a:t>
            </a:r>
            <a:r>
              <a:rPr lang="en-US" altLang="en-US" b="1" baseline="0" dirty="0"/>
              <a:t> form contents</a:t>
            </a:r>
          </a:p>
          <a:p>
            <a:pPr lvl="1"/>
            <a:r>
              <a:rPr lang="en-US" altLang="en-US" b="1" baseline="0" dirty="0"/>
              <a:t>Gross paid</a:t>
            </a:r>
          </a:p>
          <a:p>
            <a:pPr lvl="1"/>
            <a:r>
              <a:rPr lang="en-US" altLang="en-US" b="1" baseline="0" dirty="0"/>
              <a:t>Whether per diem or reimbursed actual</a:t>
            </a:r>
          </a:p>
          <a:p>
            <a:pPr lvl="1"/>
            <a:r>
              <a:rPr lang="en-US" altLang="en-US" b="1" baseline="0" dirty="0"/>
              <a:t>Qualified contract (not required)</a:t>
            </a:r>
          </a:p>
          <a:p>
            <a:pPr lvl="1"/>
            <a:r>
              <a:rPr lang="en-US" altLang="en-US" b="1" baseline="0" dirty="0"/>
              <a:t>Whether chronically or terminally ill</a:t>
            </a:r>
            <a:endParaRPr lang="en-US" altLang="en-US" b="1" dirty="0"/>
          </a:p>
        </p:txBody>
      </p:sp>
      <p:sp>
        <p:nvSpPr>
          <p:cNvPr id="29700"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515169F1-D4DB-420F-A7F6-775306FA62D4}" type="slidenum">
              <a:rPr lang="en-US" altLang="en-US" smtClean="0"/>
              <a:pPr>
                <a:spcBef>
                  <a:spcPct val="0"/>
                </a:spcBef>
                <a:buClrTx/>
                <a:buSzTx/>
                <a:buFontTx/>
                <a:buNone/>
              </a:pPr>
              <a:t>27</a:t>
            </a:fld>
            <a:endParaRPr lang="en-US" altLang="en-US" dirty="0"/>
          </a:p>
        </p:txBody>
      </p:sp>
    </p:spTree>
    <p:extLst>
      <p:ext uri="{BB962C8B-B14F-4D97-AF65-F5344CB8AC3E}">
        <p14:creationId xmlns:p14="http://schemas.microsoft.com/office/powerpoint/2010/main" val="41254345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8A6E440-906B-40CE-B9E4-EFC9D8E1F439}" type="slidenum">
              <a:rPr lang="en-US" smtClean="0"/>
              <a:t>28</a:t>
            </a:fld>
            <a:endParaRPr lang="en-US"/>
          </a:p>
        </p:txBody>
      </p:sp>
    </p:spTree>
    <p:extLst>
      <p:ext uri="{BB962C8B-B14F-4D97-AF65-F5344CB8AC3E}">
        <p14:creationId xmlns:p14="http://schemas.microsoft.com/office/powerpoint/2010/main" val="5304318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E246099-01FD-4C4F-A939-EE921C2B30AE}" type="slidenum">
              <a:rPr lang="en-US" altLang="en-US" smtClean="0"/>
              <a:pPr>
                <a:spcBef>
                  <a:spcPct val="0"/>
                </a:spcBef>
                <a:buClrTx/>
                <a:buSzTx/>
                <a:buFontTx/>
                <a:buNone/>
              </a:pPr>
              <a:t>29</a:t>
            </a:fld>
            <a:endParaRPr lang="en-US" altLang="en-US" dirty="0"/>
          </a:p>
        </p:txBody>
      </p:sp>
      <p:sp>
        <p:nvSpPr>
          <p:cNvPr id="48131"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230044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58A6E440-906B-40CE-B9E4-EFC9D8E1F439}" type="slidenum">
              <a:rPr lang="en-US" smtClean="0"/>
              <a:t>3</a:t>
            </a:fld>
            <a:endParaRPr lang="en-US"/>
          </a:p>
        </p:txBody>
      </p:sp>
    </p:spTree>
    <p:extLst>
      <p:ext uri="{BB962C8B-B14F-4D97-AF65-F5344CB8AC3E}">
        <p14:creationId xmlns:p14="http://schemas.microsoft.com/office/powerpoint/2010/main" val="3986549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pPr>
              <a:defRPr/>
            </a:pPr>
            <a:fld id="{D8D179B0-B5B9-401D-8245-33549931F649}" type="slidenum">
              <a:rPr lang="en-US" altLang="en-US" smtClean="0"/>
              <a:pPr>
                <a:defRPr/>
              </a:pPr>
              <a:t>4</a:t>
            </a:fld>
            <a:endParaRPr lang="en-US" altLang="en-US" dirty="0"/>
          </a:p>
        </p:txBody>
      </p:sp>
    </p:spTree>
    <p:extLst>
      <p:ext uri="{BB962C8B-B14F-4D97-AF65-F5344CB8AC3E}">
        <p14:creationId xmlns:p14="http://schemas.microsoft.com/office/powerpoint/2010/main" val="3430377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Instructors should direct the volunteers</a:t>
            </a:r>
            <a:r>
              <a:rPr lang="en-US" b="1" baseline="0" dirty="0"/>
              <a:t> to open the Volunteer Resource Guide (Pub 4012) to TAB D and review the information.</a:t>
            </a:r>
          </a:p>
          <a:p>
            <a:r>
              <a:rPr lang="en-US" b="1" baseline="0" dirty="0"/>
              <a:t>Instructors should direct the volunteers to review the Tax-Aide Scope Manual.  It is recommended that the electronic version of the Scope Manual be available as a link on all classroom computers. If not available Instructor can use the next slide.</a:t>
            </a:r>
          </a:p>
          <a:p>
            <a:r>
              <a:rPr lang="en-US" b="1" baseline="0" dirty="0"/>
              <a:t>The next few slides reinforce</a:t>
            </a:r>
            <a:r>
              <a:rPr lang="en-US" b="1" dirty="0"/>
              <a:t> that information.</a:t>
            </a:r>
          </a:p>
          <a:p>
            <a:r>
              <a:rPr lang="en-US" b="1" dirty="0"/>
              <a:t>Some </a:t>
            </a:r>
            <a:r>
              <a:rPr lang="en-US" b="1" i="1" dirty="0"/>
              <a:t>Other Income </a:t>
            </a:r>
            <a:r>
              <a:rPr lang="en-US" b="1" dirty="0"/>
              <a:t>is straightforward since the taxpayer has a tax document such as a 1099-MISC or W-2G.</a:t>
            </a:r>
            <a:r>
              <a:rPr lang="en-US" b="1" baseline="0" dirty="0"/>
              <a:t>  However often there is no document for the income such as jury duty or poll worker pay.  In some cases W-2Gs are not generated unless the winnings reach a minimum threshold.</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5</a:t>
            </a:fld>
            <a:endParaRPr lang="en-US" altLang="en-US" dirty="0"/>
          </a:p>
        </p:txBody>
      </p:sp>
    </p:spTree>
    <p:extLst>
      <p:ext uri="{BB962C8B-B14F-4D97-AF65-F5344CB8AC3E}">
        <p14:creationId xmlns:p14="http://schemas.microsoft.com/office/powerpoint/2010/main" val="180402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Instructors can use this slide</a:t>
            </a:r>
            <a:r>
              <a:rPr lang="en-US" b="1" baseline="0" dirty="0"/>
              <a:t> if the electronic version of the scope manual is not available to the volunteers in the classroom.</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a:defRPr/>
            </a:pPr>
            <a:fld id="{D8D179B0-B5B9-401D-8245-33549931F649}" type="slidenum">
              <a:rPr lang="en-US" altLang="en-US" smtClean="0"/>
              <a:pPr>
                <a:defRPr/>
              </a:pPr>
              <a:t>6</a:t>
            </a:fld>
            <a:endParaRPr lang="en-US" altLang="en-US" dirty="0"/>
          </a:p>
        </p:txBody>
      </p:sp>
    </p:spTree>
    <p:extLst>
      <p:ext uri="{BB962C8B-B14F-4D97-AF65-F5344CB8AC3E}">
        <p14:creationId xmlns:p14="http://schemas.microsoft.com/office/powerpoint/2010/main" val="80527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2C5B3FD-0AA4-4F67-8326-FD43656FB459}" type="slidenum">
              <a:rPr lang="en-US" altLang="en-US" smtClean="0"/>
              <a:pPr>
                <a:spcBef>
                  <a:spcPct val="0"/>
                </a:spcBef>
                <a:buClrTx/>
                <a:buSzTx/>
                <a:buFontTx/>
                <a:buNone/>
              </a:pPr>
              <a:t>7</a:t>
            </a:fld>
            <a:endParaRPr lang="en-US" altLang="en-US" dirty="0"/>
          </a:p>
        </p:txBody>
      </p:sp>
      <p:sp>
        <p:nvSpPr>
          <p:cNvPr id="11267"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Income from all sources</a:t>
            </a:r>
            <a:r>
              <a:rPr lang="en-US" altLang="en-US" b="1" baseline="0" dirty="0"/>
              <a:t> must be reported, unless specifically excludible</a:t>
            </a:r>
            <a:endParaRPr lang="en-US" altLang="en-US" b="1" dirty="0"/>
          </a:p>
          <a:p>
            <a:r>
              <a:rPr lang="en-US" altLang="en-US" b="1" dirty="0"/>
              <a:t>Includes:</a:t>
            </a:r>
          </a:p>
          <a:p>
            <a:pPr lvl="1"/>
            <a:r>
              <a:rPr lang="en-US" altLang="en-US" b="1" dirty="0"/>
              <a:t>Illegal activities, such as money from dealing illegal drugs, must be included as</a:t>
            </a:r>
            <a:r>
              <a:rPr lang="en-US" altLang="en-US" b="1" baseline="0" dirty="0"/>
              <a:t> </a:t>
            </a:r>
            <a:r>
              <a:rPr lang="en-US" altLang="en-US" b="1" dirty="0"/>
              <a:t>income on Form 1040 or on Schedule C if from self-employment activity (illegal income is out of scope)</a:t>
            </a:r>
          </a:p>
          <a:p>
            <a:pPr lvl="1"/>
            <a:r>
              <a:rPr lang="en-US" altLang="en-US" b="1" dirty="0"/>
              <a:t>A free tour from a travel agency for organizing a group of tourists must be included as income</a:t>
            </a:r>
          </a:p>
          <a:p>
            <a:pPr lvl="1"/>
            <a:r>
              <a:rPr lang="en-US" altLang="en-US" b="1" dirty="0"/>
              <a:t>Refund or reimbursement of an item deducted in an earlier year (Form 1040) must generally be included as income in the year received, subject to the tax benefit rule</a:t>
            </a:r>
          </a:p>
          <a:p>
            <a:pPr lvl="0"/>
            <a:r>
              <a:rPr lang="en-US" altLang="en-US" b="1" dirty="0"/>
              <a:t>Whether or not reported on Form 1099-MISC </a:t>
            </a:r>
          </a:p>
          <a:p>
            <a:pPr lvl="0"/>
            <a:r>
              <a:rPr lang="en-US" altLang="en-US" b="1" dirty="0"/>
              <a:t>Form 2555 exclusion of foreign earned income is in scope with International certification only</a:t>
            </a:r>
          </a:p>
          <a:p>
            <a:endParaRPr lang="en-US" altLang="en-US" dirty="0"/>
          </a:p>
        </p:txBody>
      </p:sp>
    </p:spTree>
    <p:extLst>
      <p:ext uri="{BB962C8B-B14F-4D97-AF65-F5344CB8AC3E}">
        <p14:creationId xmlns:p14="http://schemas.microsoft.com/office/powerpoint/2010/main" val="2941064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2C5B3FD-0AA4-4F67-8326-FD43656FB459}" type="slidenum">
              <a:rPr lang="en-US" altLang="en-US" smtClean="0"/>
              <a:pPr>
                <a:spcBef>
                  <a:spcPct val="0"/>
                </a:spcBef>
                <a:buClrTx/>
                <a:buSzTx/>
                <a:buFontTx/>
                <a:buNone/>
              </a:pPr>
              <a:t>8</a:t>
            </a:fld>
            <a:endParaRPr lang="en-US" altLang="en-US" dirty="0"/>
          </a:p>
        </p:txBody>
      </p:sp>
      <p:sp>
        <p:nvSpPr>
          <p:cNvPr id="11267"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3"/>
            <a:endParaRPr lang="en-US" altLang="en-US" dirty="0"/>
          </a:p>
          <a:p>
            <a:endParaRPr lang="en-US" altLang="en-US" dirty="0"/>
          </a:p>
        </p:txBody>
      </p:sp>
    </p:spTree>
    <p:extLst>
      <p:ext uri="{BB962C8B-B14F-4D97-AF65-F5344CB8AC3E}">
        <p14:creationId xmlns:p14="http://schemas.microsoft.com/office/powerpoint/2010/main" val="259295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70A635A-89FF-4DAC-9794-880EB594991E}" type="slidenum">
              <a:rPr lang="en-US" altLang="en-US" smtClean="0"/>
              <a:pPr>
                <a:spcBef>
                  <a:spcPct val="0"/>
                </a:spcBef>
                <a:buClrTx/>
                <a:buSzTx/>
                <a:buFontTx/>
                <a:buNone/>
              </a:pPr>
              <a:t>9</a:t>
            </a:fld>
            <a:endParaRPr lang="en-US" altLang="en-US" dirty="0"/>
          </a:p>
        </p:txBody>
      </p:sp>
      <p:sp>
        <p:nvSpPr>
          <p:cNvPr id="15363" name="Rectangle 2"/>
          <p:cNvSpPr>
            <a:spLocks noGrp="1" noRot="1" noChangeAspect="1" noChangeArrowheads="1" noTextEdit="1"/>
          </p:cNvSpPr>
          <p:nvPr>
            <p:ph type="sldImg"/>
          </p:nvPr>
        </p:nvSpPr>
        <p:spPr bwMode="auto">
          <a:xfrm>
            <a:off x="1371600" y="1143000"/>
            <a:ext cx="4114800" cy="30861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600" b="1" i="0" u="none" strike="noStrike" kern="1200" baseline="0" dirty="0">
                <a:solidFill>
                  <a:schemeClr val="tx1"/>
                </a:solidFill>
                <a:latin typeface="+mn-lt"/>
                <a:ea typeface="+mn-ea"/>
                <a:cs typeface="+mn-cs"/>
              </a:rPr>
              <a:t>A “wrongfully incarcerated individual” is either:</a:t>
            </a:r>
          </a:p>
          <a:p>
            <a:pPr marL="234950" lvl="1" indent="0">
              <a:buNone/>
            </a:pPr>
            <a:r>
              <a:rPr lang="en-US" sz="1600" b="1" i="0" u="none" strike="noStrike" kern="1200" baseline="0" dirty="0">
                <a:solidFill>
                  <a:schemeClr val="tx1"/>
                </a:solidFill>
                <a:latin typeface="+mn-lt"/>
                <a:ea typeface="+mn-ea"/>
                <a:cs typeface="+mn-cs"/>
              </a:rPr>
              <a:t>1) An individual who was convicted of a criminal offense under federal or state law, who served all or part of a sentence of imprisonment relating to such offense, and who was pardoned, granted clemency, or granted amnesty because of actual innocence of the offense, or</a:t>
            </a:r>
          </a:p>
          <a:p>
            <a:pPr marL="234950" lvl="1" indent="0">
              <a:buNone/>
            </a:pPr>
            <a:r>
              <a:rPr lang="en-US" sz="1600" b="1" i="0" u="none" strike="noStrike" kern="1200" baseline="0" dirty="0">
                <a:solidFill>
                  <a:schemeClr val="tx1"/>
                </a:solidFill>
                <a:latin typeface="+mn-lt"/>
                <a:ea typeface="+mn-ea"/>
                <a:cs typeface="+mn-cs"/>
              </a:rPr>
              <a:t>2) An individual for whom the conviction for such offense was reversed or vacated and for whom the indictment, information, or other accusatory instrument for such offense was dismissed or who was found not guilty at a new trial after the conviction was reversed or vacated</a:t>
            </a:r>
          </a:p>
          <a:p>
            <a:pPr lvl="1"/>
            <a:r>
              <a:rPr lang="en-US" sz="1600" b="1" i="0" u="none" strike="noStrike" kern="1200" baseline="0" dirty="0">
                <a:solidFill>
                  <a:schemeClr val="tx1"/>
                </a:solidFill>
                <a:latin typeface="+mn-lt"/>
                <a:ea typeface="+mn-ea"/>
                <a:cs typeface="+mn-cs"/>
              </a:rPr>
              <a:t>This PATH provision applies to tax years beginning before, on, or after the date of enactment</a:t>
            </a:r>
          </a:p>
          <a:p>
            <a:pPr lvl="1"/>
            <a:r>
              <a:rPr lang="en-US" altLang="en-US" sz="1600" b="1" i="0" u="none" strike="noStrike" kern="1200" baseline="0" dirty="0">
                <a:solidFill>
                  <a:schemeClr val="tx1"/>
                </a:solidFill>
                <a:latin typeface="+mn-lt"/>
                <a:ea typeface="+mn-ea"/>
                <a:cs typeface="+mn-cs"/>
              </a:rPr>
              <a:t>Note: claims for 2012 and prior had to be filed by December 19, 2016 – special exception to statute of limitations for this compensation</a:t>
            </a:r>
          </a:p>
          <a:p>
            <a:pPr lvl="1"/>
            <a:r>
              <a:rPr lang="en-US" altLang="en-US" sz="1600" b="1" i="0" u="none" strike="noStrike" kern="1200" baseline="0" dirty="0">
                <a:solidFill>
                  <a:schemeClr val="tx1"/>
                </a:solidFill>
                <a:latin typeface="+mn-lt"/>
                <a:ea typeface="+mn-ea"/>
                <a:cs typeface="+mn-cs"/>
              </a:rPr>
              <a:t>If improperly reported on Form 1099, enter and remove with a negative offsetting other income amount</a:t>
            </a:r>
          </a:p>
          <a:p>
            <a:pPr lvl="1"/>
            <a:r>
              <a:rPr lang="en-US" altLang="en-US" sz="1600" dirty="0"/>
              <a:t>Amended return needed for prior year if included in taxable income</a:t>
            </a:r>
          </a:p>
          <a:p>
            <a:endParaRPr lang="en-US" altLang="en-US" b="1" dirty="0"/>
          </a:p>
        </p:txBody>
      </p:sp>
    </p:spTree>
    <p:extLst>
      <p:ext uri="{BB962C8B-B14F-4D97-AF65-F5344CB8AC3E}">
        <p14:creationId xmlns:p14="http://schemas.microsoft.com/office/powerpoint/2010/main" val="319148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microsoft.com/office/2007/relationships/hdphoto" Target="../media/hdphoto2.wdp"/></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www.irs.gov/taxtopics/tc419.html"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hyperlink" Target="http://www.irs.gov/Individuals/Certain-Medicaid-Waiver-Payments-May-Be-Excludable-From-Incom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type="subTitle" idx="1"/>
          </p:nvPr>
        </p:nvSpPr>
        <p:spPr/>
        <p:txBody>
          <a:bodyPr/>
          <a:lstStyle/>
          <a:p>
            <a:r>
              <a:rPr lang="en-US" altLang="en-US" dirty="0"/>
              <a:t>Pub 4012 – Tab D</a:t>
            </a:r>
          </a:p>
          <a:p>
            <a:r>
              <a:rPr lang="en-US" altLang="en-US" dirty="0"/>
              <a:t>Pub 4491 – Lesson 16</a:t>
            </a:r>
          </a:p>
        </p:txBody>
      </p:sp>
      <p:sp>
        <p:nvSpPr>
          <p:cNvPr id="4098" name="Title 1"/>
          <p:cNvSpPr>
            <a:spLocks noGrp="1"/>
          </p:cNvSpPr>
          <p:nvPr>
            <p:ph type="title"/>
          </p:nvPr>
        </p:nvSpPr>
        <p:spPr/>
        <p:txBody>
          <a:bodyPr/>
          <a:lstStyle/>
          <a:p>
            <a:r>
              <a:rPr lang="en-US" altLang="en-US" dirty="0"/>
              <a:t>Other Income</a:t>
            </a:r>
          </a:p>
        </p:txBody>
      </p:sp>
      <p:sp>
        <p:nvSpPr>
          <p:cNvPr id="2" name="Date Placeholder 1">
            <a:extLst>
              <a:ext uri="{FF2B5EF4-FFF2-40B4-BE49-F238E27FC236}">
                <a16:creationId xmlns:a16="http://schemas.microsoft.com/office/drawing/2014/main" id="{D98E08E0-70B8-4AA7-897C-253E71054DFA}"/>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6F3AB4D3-2CD6-4DD6-BA68-3259AFF5A01A}"/>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752C5AE4-8BDB-43B1-91AB-801D8C47E7F1}"/>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1334202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90FC5B86-29B0-46B7-BFC0-F5ECB78C6FD8}" type="slidenum">
              <a:rPr lang="en-US" altLang="en-US" smtClean="0"/>
              <a:pPr/>
              <a:t>10</a:t>
            </a:fld>
            <a:endParaRPr lang="en-US" altLang="en-US" dirty="0"/>
          </a:p>
        </p:txBody>
      </p:sp>
      <p:sp>
        <p:nvSpPr>
          <p:cNvPr id="21507" name="Rectangle 9"/>
          <p:cNvSpPr>
            <a:spLocks noGrp="1" noChangeArrowheads="1"/>
          </p:cNvSpPr>
          <p:nvPr>
            <p:ph sz="quarter" idx="12"/>
          </p:nvPr>
        </p:nvSpPr>
        <p:spPr/>
        <p:txBody>
          <a:bodyPr>
            <a:normAutofit/>
          </a:bodyPr>
          <a:lstStyle/>
          <a:p>
            <a:r>
              <a:rPr lang="en-US" altLang="en-US" dirty="0"/>
              <a:t>Include income as a household employee under $2,100 not reported on a W-2 </a:t>
            </a:r>
          </a:p>
          <a:p>
            <a:pPr lvl="1"/>
            <a:r>
              <a:rPr lang="en-US" altLang="en-US" dirty="0"/>
              <a:t>Pub 4012 Tab O for Navigation</a:t>
            </a:r>
          </a:p>
          <a:p>
            <a:pPr lvl="2"/>
            <a:r>
              <a:rPr lang="en-US" dirty="0"/>
              <a:t>Income&gt;Other Income&gt;Other Compensation&gt;Household Employee Income</a:t>
            </a:r>
            <a:endParaRPr lang="en-US" altLang="en-US" dirty="0"/>
          </a:p>
          <a:p>
            <a:pPr lvl="1"/>
            <a:r>
              <a:rPr lang="en-US" altLang="en-US" dirty="0"/>
              <a:t>Self Employment Taxes do not apply </a:t>
            </a:r>
          </a:p>
          <a:p>
            <a:endParaRPr lang="en-US" altLang="en-US" dirty="0"/>
          </a:p>
        </p:txBody>
      </p:sp>
      <p:sp>
        <p:nvSpPr>
          <p:cNvPr id="14338" name="Rectangle 8"/>
          <p:cNvSpPr>
            <a:spLocks noGrp="1" noChangeArrowheads="1"/>
          </p:cNvSpPr>
          <p:nvPr>
            <p:ph type="title"/>
          </p:nvPr>
        </p:nvSpPr>
        <p:spPr/>
        <p:txBody>
          <a:bodyPr/>
          <a:lstStyle/>
          <a:p>
            <a:r>
              <a:rPr lang="en-US" altLang="en-US"/>
              <a:t>Other Income</a:t>
            </a:r>
            <a:endParaRPr lang="en-US" altLang="en-US" dirty="0"/>
          </a:p>
        </p:txBody>
      </p:sp>
      <p:sp>
        <p:nvSpPr>
          <p:cNvPr id="2" name="Date Placeholder 1">
            <a:extLst>
              <a:ext uri="{FF2B5EF4-FFF2-40B4-BE49-F238E27FC236}">
                <a16:creationId xmlns:a16="http://schemas.microsoft.com/office/drawing/2014/main" id="{2C4C753F-0445-4AB7-85B8-3931AEC89F0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9004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11</a:t>
            </a:fld>
            <a:endParaRPr lang="en-US" altLang="en-US" dirty="0"/>
          </a:p>
        </p:txBody>
      </p:sp>
      <p:sp>
        <p:nvSpPr>
          <p:cNvPr id="4" name="Content Placeholder 3"/>
          <p:cNvSpPr>
            <a:spLocks noGrp="1"/>
          </p:cNvSpPr>
          <p:nvPr>
            <p:ph sz="quarter" idx="12"/>
          </p:nvPr>
        </p:nvSpPr>
        <p:spPr/>
        <p:txBody>
          <a:bodyPr>
            <a:normAutofit/>
          </a:bodyPr>
          <a:lstStyle/>
          <a:p>
            <a:r>
              <a:rPr lang="en-US" dirty="0"/>
              <a:t>Review Intake and Interview Sheet</a:t>
            </a:r>
          </a:p>
          <a:p>
            <a:pPr lvl="1"/>
            <a:r>
              <a:rPr lang="en-US" dirty="0"/>
              <a:t>Part III Question 15: Other Income</a:t>
            </a:r>
          </a:p>
          <a:p>
            <a:pPr lvl="1"/>
            <a:r>
              <a:rPr lang="en-US" dirty="0"/>
              <a:t>Part V Question 2: Cancellation of Debt</a:t>
            </a:r>
          </a:p>
          <a:p>
            <a:r>
              <a:rPr lang="en-US" dirty="0"/>
              <a:t>May not be a tax document (e.g. Jury Duty Pay)</a:t>
            </a:r>
          </a:p>
          <a:p>
            <a:r>
              <a:rPr lang="en-US" dirty="0"/>
              <a:t>Must ask probing questions to determine source and amount of income</a:t>
            </a:r>
          </a:p>
          <a:p>
            <a:r>
              <a:rPr lang="en-US" dirty="0"/>
              <a:t>Always ask “Did you have any other income?”</a:t>
            </a:r>
          </a:p>
          <a:p>
            <a:endParaRPr lang="en-US" dirty="0"/>
          </a:p>
        </p:txBody>
      </p:sp>
      <p:sp>
        <p:nvSpPr>
          <p:cNvPr id="5" name="Title 4"/>
          <p:cNvSpPr>
            <a:spLocks noGrp="1"/>
          </p:cNvSpPr>
          <p:nvPr>
            <p:ph type="title"/>
          </p:nvPr>
        </p:nvSpPr>
        <p:spPr/>
        <p:txBody>
          <a:bodyPr/>
          <a:lstStyle/>
          <a:p>
            <a:r>
              <a:rPr lang="en-US" altLang="en-US" dirty="0"/>
              <a:t>Intake Booklet</a:t>
            </a:r>
            <a:endParaRPr lang="en-US" dirty="0"/>
          </a:p>
        </p:txBody>
      </p:sp>
      <p:sp>
        <p:nvSpPr>
          <p:cNvPr id="6" name="Date Placeholder 5">
            <a:extLst>
              <a:ext uri="{FF2B5EF4-FFF2-40B4-BE49-F238E27FC236}">
                <a16:creationId xmlns:a16="http://schemas.microsoft.com/office/drawing/2014/main" id="{889DBD11-284A-4039-831A-5A4DFF7E095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7505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8E61C868-E0B5-4BC2-A582-868EBD026564}" type="slidenum">
              <a:rPr lang="en-US" altLang="en-US" smtClean="0"/>
              <a:pPr/>
              <a:t>12</a:t>
            </a:fld>
            <a:endParaRPr lang="en-US" altLang="en-US" dirty="0"/>
          </a:p>
        </p:txBody>
      </p:sp>
      <p:sp>
        <p:nvSpPr>
          <p:cNvPr id="4" name="Content Placeholder 3"/>
          <p:cNvSpPr>
            <a:spLocks noGrp="1"/>
          </p:cNvSpPr>
          <p:nvPr>
            <p:ph sz="quarter" idx="12"/>
          </p:nvPr>
        </p:nvSpPr>
        <p:spPr/>
        <p:txBody>
          <a:bodyPr>
            <a:normAutofit/>
          </a:bodyPr>
          <a:lstStyle/>
          <a:p>
            <a:r>
              <a:rPr lang="en-US" dirty="0"/>
              <a:t>Form 1099-MISC Box 3 Other Income</a:t>
            </a:r>
          </a:p>
          <a:p>
            <a:r>
              <a:rPr lang="en-US" dirty="0"/>
              <a:t>Form 1099-MISC Box 7 when not business income</a:t>
            </a:r>
          </a:p>
          <a:p>
            <a:r>
              <a:rPr lang="en-US" dirty="0"/>
              <a:t>Form W-2G Gambling Winnings</a:t>
            </a:r>
          </a:p>
          <a:p>
            <a:r>
              <a:rPr lang="en-US" dirty="0"/>
              <a:t>Form 1099-C Cancellation of Debt</a:t>
            </a:r>
          </a:p>
          <a:p>
            <a:r>
              <a:rPr lang="en-US" dirty="0"/>
              <a:t>Forms 1099-Q and 1099-QA Distributions from Education Savings Plans </a:t>
            </a:r>
          </a:p>
          <a:p>
            <a:r>
              <a:rPr lang="en-US" dirty="0"/>
              <a:t>Form 1099-LTC Long Term Care Payments</a:t>
            </a:r>
          </a:p>
          <a:p>
            <a:endParaRPr lang="en-US" dirty="0"/>
          </a:p>
          <a:p>
            <a:endParaRPr lang="en-US" dirty="0"/>
          </a:p>
        </p:txBody>
      </p:sp>
      <p:sp>
        <p:nvSpPr>
          <p:cNvPr id="5" name="Title 4"/>
          <p:cNvSpPr>
            <a:spLocks noGrp="1"/>
          </p:cNvSpPr>
          <p:nvPr>
            <p:ph type="title"/>
          </p:nvPr>
        </p:nvSpPr>
        <p:spPr/>
        <p:txBody>
          <a:bodyPr/>
          <a:lstStyle/>
          <a:p>
            <a:r>
              <a:rPr lang="en-US"/>
              <a:t>Other Income Tax Forms</a:t>
            </a:r>
            <a:endParaRPr lang="en-US" dirty="0"/>
          </a:p>
        </p:txBody>
      </p:sp>
      <p:sp>
        <p:nvSpPr>
          <p:cNvPr id="6" name="Date Placeholder 5">
            <a:extLst>
              <a:ext uri="{FF2B5EF4-FFF2-40B4-BE49-F238E27FC236}">
                <a16:creationId xmlns:a16="http://schemas.microsoft.com/office/drawing/2014/main" id="{35EFDDCF-120B-42D8-9D70-F967AF6D0CC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822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13</a:t>
            </a:fld>
            <a:endParaRPr lang="en-US" altLang="en-US" dirty="0"/>
          </a:p>
        </p:txBody>
      </p:sp>
      <p:sp>
        <p:nvSpPr>
          <p:cNvPr id="4" name="Content Placeholder 3"/>
          <p:cNvSpPr>
            <a:spLocks noGrp="1"/>
          </p:cNvSpPr>
          <p:nvPr>
            <p:ph sz="quarter" idx="12"/>
          </p:nvPr>
        </p:nvSpPr>
        <p:spPr/>
        <p:txBody>
          <a:bodyPr>
            <a:normAutofit/>
          </a:bodyPr>
          <a:lstStyle/>
          <a:p>
            <a:r>
              <a:rPr lang="en-US" dirty="0"/>
              <a:t>Box 3 Other Income (Form 1099-MISC required when amount paid $600 or more)</a:t>
            </a:r>
          </a:p>
          <a:p>
            <a:pPr lvl="1"/>
            <a:r>
              <a:rPr lang="en-US" dirty="0"/>
              <a:t>Prizes and Awards</a:t>
            </a:r>
          </a:p>
          <a:p>
            <a:pPr lvl="1"/>
            <a:r>
              <a:rPr lang="en-US" dirty="0"/>
              <a:t>Sweepstakes (no wagers involved)</a:t>
            </a:r>
          </a:p>
          <a:p>
            <a:pPr lvl="1"/>
            <a:r>
              <a:rPr lang="en-US" dirty="0"/>
              <a:t>Medical research studies</a:t>
            </a:r>
          </a:p>
          <a:p>
            <a:pPr lvl="1"/>
            <a:r>
              <a:rPr lang="en-US" dirty="0"/>
              <a:t>Honorarium</a:t>
            </a:r>
          </a:p>
        </p:txBody>
      </p:sp>
      <p:sp>
        <p:nvSpPr>
          <p:cNvPr id="5" name="Title 4"/>
          <p:cNvSpPr>
            <a:spLocks noGrp="1"/>
          </p:cNvSpPr>
          <p:nvPr>
            <p:ph type="title"/>
          </p:nvPr>
        </p:nvSpPr>
        <p:spPr/>
        <p:txBody>
          <a:bodyPr/>
          <a:lstStyle/>
          <a:p>
            <a:r>
              <a:rPr lang="en-US" dirty="0"/>
              <a:t>Form 1099-MISC Miscellaneous Income</a:t>
            </a:r>
          </a:p>
        </p:txBody>
      </p:sp>
      <p:sp>
        <p:nvSpPr>
          <p:cNvPr id="6" name="Date Placeholder 5">
            <a:extLst>
              <a:ext uri="{FF2B5EF4-FFF2-40B4-BE49-F238E27FC236}">
                <a16:creationId xmlns:a16="http://schemas.microsoft.com/office/drawing/2014/main" id="{5FE067DD-6D17-4965-BEBE-32C8882BD23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6282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8E61C868-E0B5-4BC2-A582-868EBD026564}" type="slidenum">
              <a:rPr lang="en-US" altLang="en-US" smtClean="0"/>
              <a:pPr/>
              <a:t>14</a:t>
            </a:fld>
            <a:endParaRPr lang="en-US" altLang="en-US" dirty="0"/>
          </a:p>
        </p:txBody>
      </p:sp>
      <p:sp>
        <p:nvSpPr>
          <p:cNvPr id="4" name="Content Placeholder 3"/>
          <p:cNvSpPr>
            <a:spLocks noGrp="1"/>
          </p:cNvSpPr>
          <p:nvPr>
            <p:ph sz="quarter" idx="12"/>
          </p:nvPr>
        </p:nvSpPr>
        <p:spPr/>
        <p:txBody>
          <a:bodyPr/>
          <a:lstStyle/>
          <a:p>
            <a:r>
              <a:rPr lang="en-US" dirty="0"/>
              <a:t>Box 7 Non-employee Compensation</a:t>
            </a:r>
          </a:p>
          <a:p>
            <a:pPr lvl="1"/>
            <a:r>
              <a:rPr lang="en-US" dirty="0"/>
              <a:t>Report as other income if not a business</a:t>
            </a:r>
          </a:p>
        </p:txBody>
      </p:sp>
      <p:sp>
        <p:nvSpPr>
          <p:cNvPr id="5" name="Title 4"/>
          <p:cNvSpPr>
            <a:spLocks noGrp="1"/>
          </p:cNvSpPr>
          <p:nvPr>
            <p:ph type="title"/>
          </p:nvPr>
        </p:nvSpPr>
        <p:spPr/>
        <p:txBody>
          <a:bodyPr/>
          <a:lstStyle/>
          <a:p>
            <a:r>
              <a:rPr lang="en-US" dirty="0"/>
              <a:t>Form 1099-MISC Miscellaneous Income</a:t>
            </a:r>
          </a:p>
        </p:txBody>
      </p:sp>
      <p:graphicFrame>
        <p:nvGraphicFramePr>
          <p:cNvPr id="7" name="Table 6"/>
          <p:cNvGraphicFramePr>
            <a:graphicFrameLocks noGrp="1"/>
          </p:cNvGraphicFramePr>
          <p:nvPr>
            <p:extLst>
              <p:ext uri="{D42A27DB-BD31-4B8C-83A1-F6EECF244321}">
                <p14:modId xmlns:p14="http://schemas.microsoft.com/office/powerpoint/2010/main" val="1234912775"/>
              </p:ext>
            </p:extLst>
          </p:nvPr>
        </p:nvGraphicFramePr>
        <p:xfrm>
          <a:off x="1771650" y="3073733"/>
          <a:ext cx="6400800" cy="2298368"/>
        </p:xfrm>
        <a:graphic>
          <a:graphicData uri="http://schemas.openxmlformats.org/drawingml/2006/table">
            <a:tbl>
              <a:tblPr firstRow="1" firstCol="1" bandRow="1"/>
              <a:tblGrid>
                <a:gridCol w="4331855">
                  <a:extLst>
                    <a:ext uri="{9D8B030D-6E8A-4147-A177-3AD203B41FA5}">
                      <a16:colId xmlns:a16="http://schemas.microsoft.com/office/drawing/2014/main" val="3667029620"/>
                    </a:ext>
                  </a:extLst>
                </a:gridCol>
                <a:gridCol w="963353">
                  <a:extLst>
                    <a:ext uri="{9D8B030D-6E8A-4147-A177-3AD203B41FA5}">
                      <a16:colId xmlns:a16="http://schemas.microsoft.com/office/drawing/2014/main" val="710819201"/>
                    </a:ext>
                  </a:extLst>
                </a:gridCol>
                <a:gridCol w="1105593">
                  <a:extLst>
                    <a:ext uri="{9D8B030D-6E8A-4147-A177-3AD203B41FA5}">
                      <a16:colId xmlns:a16="http://schemas.microsoft.com/office/drawing/2014/main" val="1522916552"/>
                    </a:ext>
                  </a:extLst>
                </a:gridCol>
              </a:tblGrid>
              <a:tr h="354836">
                <a:tc>
                  <a:txBody>
                    <a:bodyPr/>
                    <a:lstStyle/>
                    <a:p>
                      <a:pPr marL="0" marR="0" algn="ctr">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Examples of Income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Direct to:</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566474029"/>
                  </a:ext>
                </a:extLst>
              </a:tr>
              <a:tr h="1240312">
                <a:tc>
                  <a:txBody>
                    <a:bodyPr/>
                    <a:lstStyle/>
                    <a:p>
                      <a:pPr marL="0" marR="0">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Non-Employee Compensation that is not  a business such as an honorarium for a speech where there is no continuing relationship and no expectation of ever doing it again.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Box 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Schedule</a:t>
                      </a:r>
                      <a:r>
                        <a:rPr lang="en-US" sz="1500" b="1" baseline="0" dirty="0">
                          <a:effectLst/>
                          <a:latin typeface="Calibri" panose="020F0502020204030204" pitchFamily="34" charset="0"/>
                          <a:ea typeface="Calibri" panose="020F0502020204030204" pitchFamily="34" charset="0"/>
                          <a:cs typeface="Times New Roman" panose="02020603050405020304" pitchFamily="18" charset="0"/>
                        </a:rPr>
                        <a:t> 1</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  Line 21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382296"/>
                  </a:ext>
                </a:extLst>
              </a:tr>
              <a:tr h="703220">
                <a:tc>
                  <a:txBody>
                    <a:bodyPr/>
                    <a:lstStyle/>
                    <a:p>
                      <a:pPr marL="0" marR="0">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Non-Employee Compensation that is normally a business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Box 7</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Schedule 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191354"/>
                  </a:ext>
                </a:extLst>
              </a:tr>
            </a:tbl>
          </a:graphicData>
        </a:graphic>
      </p:graphicFrame>
      <p:sp>
        <p:nvSpPr>
          <p:cNvPr id="6" name="Date Placeholder 5">
            <a:extLst>
              <a:ext uri="{FF2B5EF4-FFF2-40B4-BE49-F238E27FC236}">
                <a16:creationId xmlns:a16="http://schemas.microsoft.com/office/drawing/2014/main" id="{50875A5A-C8B0-4331-A413-FB66F46A458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26055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15</a:t>
            </a:fld>
            <a:endParaRPr lang="en-US" altLang="en-US" dirty="0"/>
          </a:p>
        </p:txBody>
      </p:sp>
      <p:sp>
        <p:nvSpPr>
          <p:cNvPr id="4" name="Content Placeholder 3"/>
          <p:cNvSpPr>
            <a:spLocks noGrp="1"/>
          </p:cNvSpPr>
          <p:nvPr>
            <p:ph sz="quarter" idx="12"/>
          </p:nvPr>
        </p:nvSpPr>
        <p:spPr/>
        <p:txBody>
          <a:bodyPr>
            <a:normAutofit/>
          </a:bodyPr>
          <a:lstStyle/>
          <a:p>
            <a:r>
              <a:rPr lang="en-US" dirty="0"/>
              <a:t>Normally reported on Form W-2G depending upon</a:t>
            </a:r>
          </a:p>
          <a:p>
            <a:pPr lvl="1"/>
            <a:r>
              <a:rPr lang="en-US" dirty="0"/>
              <a:t>Type of gambling,</a:t>
            </a:r>
          </a:p>
          <a:p>
            <a:pPr lvl="1"/>
            <a:r>
              <a:rPr lang="en-US" dirty="0"/>
              <a:t>Amount of the gambling winnings</a:t>
            </a:r>
          </a:p>
          <a:p>
            <a:pPr lvl="1"/>
            <a:r>
              <a:rPr lang="en-US" dirty="0"/>
              <a:t>Ratio of winnings to wager</a:t>
            </a:r>
          </a:p>
          <a:p>
            <a:r>
              <a:rPr lang="en-US" dirty="0"/>
              <a:t>Gambling losses deducted on Schedule A up to amount of winnings</a:t>
            </a:r>
          </a:p>
        </p:txBody>
      </p:sp>
      <p:sp>
        <p:nvSpPr>
          <p:cNvPr id="5" name="Title 4"/>
          <p:cNvSpPr>
            <a:spLocks noGrp="1"/>
          </p:cNvSpPr>
          <p:nvPr>
            <p:ph type="title"/>
          </p:nvPr>
        </p:nvSpPr>
        <p:spPr/>
        <p:txBody>
          <a:bodyPr/>
          <a:lstStyle/>
          <a:p>
            <a:r>
              <a:rPr lang="en-US" dirty="0"/>
              <a:t>Gambling Winnings</a:t>
            </a:r>
          </a:p>
        </p:txBody>
      </p:sp>
      <p:sp>
        <p:nvSpPr>
          <p:cNvPr id="6" name="Date Placeholder 5">
            <a:extLst>
              <a:ext uri="{FF2B5EF4-FFF2-40B4-BE49-F238E27FC236}">
                <a16:creationId xmlns:a16="http://schemas.microsoft.com/office/drawing/2014/main" id="{0C1D6D90-C4AB-45B2-BDBE-4DD5A70D3CC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60354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Form W-2G</a:t>
            </a:r>
          </a:p>
        </p:txBody>
      </p:sp>
      <p:sp>
        <p:nvSpPr>
          <p:cNvPr id="2" name="Footer Placeholder 1"/>
          <p:cNvSpPr>
            <a:spLocks noGrp="1"/>
          </p:cNvSpPr>
          <p:nvPr>
            <p:ph type="ftr" sz="quarter" idx="4294967295"/>
          </p:nvPr>
        </p:nvSpPr>
        <p:spPr>
          <a:xfrm>
            <a:off x="3105150" y="5556648"/>
            <a:ext cx="2895600" cy="273844"/>
          </a:xfrm>
        </p:spPr>
        <p:txBody>
          <a:bodyPr/>
          <a:lstStyle/>
          <a:p>
            <a:pPr>
              <a:defRPr/>
            </a:pPr>
            <a:r>
              <a:rPr lang="en-US"/>
              <a:t>NTTC Training ala NJ – TY2019</a:t>
            </a:r>
            <a:endParaRPr lang="en-US" dirty="0"/>
          </a:p>
        </p:txBody>
      </p:sp>
      <p:sp>
        <p:nvSpPr>
          <p:cNvPr id="3" name="Slide Number Placeholder 2"/>
          <p:cNvSpPr>
            <a:spLocks noGrp="1"/>
          </p:cNvSpPr>
          <p:nvPr>
            <p:ph type="sldNum" sz="quarter" idx="4294967295"/>
          </p:nvPr>
        </p:nvSpPr>
        <p:spPr>
          <a:xfrm>
            <a:off x="1126332" y="5556648"/>
            <a:ext cx="702469" cy="273844"/>
          </a:xfrm>
        </p:spPr>
        <p:txBody>
          <a:bodyPr/>
          <a:lstStyle/>
          <a:p>
            <a:pPr algn="ctr">
              <a:defRPr/>
            </a:pPr>
            <a:fld id="{8E61C868-E0B5-4BC2-A582-868EBD026564}" type="slidenum">
              <a:rPr lang="en-US" altLang="en-US" smtClean="0"/>
              <a:pPr algn="ctr">
                <a:defRPr/>
              </a:pPr>
              <a:t>16</a:t>
            </a:fld>
            <a:endParaRPr lang="en-US" altLang="en-US" dirty="0"/>
          </a:p>
        </p:txBody>
      </p:sp>
      <p:pic>
        <p:nvPicPr>
          <p:cNvPr id="7" name="Content Placeholder 6"/>
          <p:cNvPicPr>
            <a:picLocks noGrp="1" noChangeAspect="1"/>
          </p:cNvPicPr>
          <p:nvPr>
            <p:ph sz="quarter" idx="4294967295"/>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371601" y="1133237"/>
            <a:ext cx="7498688" cy="4400550"/>
          </a:xfrm>
          <a:prstGeom prst="rect">
            <a:avLst/>
          </a:prstGeom>
        </p:spPr>
      </p:pic>
      <p:sp>
        <p:nvSpPr>
          <p:cNvPr id="4" name="Date Placeholder 3">
            <a:extLst>
              <a:ext uri="{FF2B5EF4-FFF2-40B4-BE49-F238E27FC236}">
                <a16:creationId xmlns:a16="http://schemas.microsoft.com/office/drawing/2014/main" id="{4FB447FF-0487-41E6-B74C-B0B0A7B9A679}"/>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452123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17</a:t>
            </a:fld>
            <a:endParaRPr lang="en-US" altLang="en-US" dirty="0"/>
          </a:p>
        </p:txBody>
      </p:sp>
      <p:sp>
        <p:nvSpPr>
          <p:cNvPr id="4" name="Content Placeholder 3"/>
          <p:cNvSpPr>
            <a:spLocks noGrp="1"/>
          </p:cNvSpPr>
          <p:nvPr>
            <p:ph sz="quarter" idx="12"/>
          </p:nvPr>
        </p:nvSpPr>
        <p:spPr/>
        <p:txBody>
          <a:bodyPr>
            <a:normAutofit/>
          </a:bodyPr>
          <a:lstStyle/>
          <a:p>
            <a:r>
              <a:rPr lang="en-US" dirty="0"/>
              <a:t>Only cancellation of nonbusiness credit card debt in scope</a:t>
            </a:r>
          </a:p>
          <a:p>
            <a:r>
              <a:rPr lang="en-US" dirty="0"/>
              <a:t>Reported on Form 1099-C if $600 or more</a:t>
            </a:r>
          </a:p>
          <a:p>
            <a:r>
              <a:rPr lang="en-US" dirty="0"/>
              <a:t>Review Pub 4012 Tab D Cancellation of Debt</a:t>
            </a:r>
          </a:p>
          <a:p>
            <a:pPr lvl="1"/>
            <a:r>
              <a:rPr lang="en-US" dirty="0"/>
              <a:t>Review Intake Booklet</a:t>
            </a:r>
          </a:p>
          <a:p>
            <a:pPr lvl="1"/>
            <a:r>
              <a:rPr lang="en-US" dirty="0"/>
              <a:t>Note out of scope issues, e.g. bankruptcy</a:t>
            </a:r>
          </a:p>
        </p:txBody>
      </p:sp>
      <p:sp>
        <p:nvSpPr>
          <p:cNvPr id="5" name="Title 4"/>
          <p:cNvSpPr>
            <a:spLocks noGrp="1"/>
          </p:cNvSpPr>
          <p:nvPr>
            <p:ph type="title"/>
          </p:nvPr>
        </p:nvSpPr>
        <p:spPr/>
        <p:txBody>
          <a:bodyPr/>
          <a:lstStyle/>
          <a:p>
            <a:r>
              <a:rPr lang="en-US" dirty="0"/>
              <a:t>Cancellation of Debt</a:t>
            </a:r>
          </a:p>
        </p:txBody>
      </p:sp>
      <p:sp>
        <p:nvSpPr>
          <p:cNvPr id="6" name="Rectangle 5"/>
          <p:cNvSpPr/>
          <p:nvPr/>
        </p:nvSpPr>
        <p:spPr>
          <a:xfrm>
            <a:off x="7143750" y="1722693"/>
            <a:ext cx="154305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7" name="Date Placeholder 6">
            <a:extLst>
              <a:ext uri="{FF2B5EF4-FFF2-40B4-BE49-F238E27FC236}">
                <a16:creationId xmlns:a16="http://schemas.microsoft.com/office/drawing/2014/main" id="{781FE874-9934-4B8E-9D0D-F9AF2F7F779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176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608A5FB-FB95-47D4-B219-62083AE8044A}"/>
              </a:ext>
            </a:extLst>
          </p:cNvPr>
          <p:cNvSpPr>
            <a:spLocks noGrp="1"/>
          </p:cNvSpPr>
          <p:nvPr>
            <p:ph type="ftr" sz="quarter" idx="11"/>
          </p:nvPr>
        </p:nvSpPr>
        <p:spPr/>
        <p:txBody>
          <a:bodyPr/>
          <a:lstStyle/>
          <a:p>
            <a:pPr>
              <a:defRPr/>
            </a:pPr>
            <a:r>
              <a:rPr lang="en-US"/>
              <a:t>NTTC Training ala NJ – TY2019</a:t>
            </a:r>
            <a:endParaRPr lang="en-US" dirty="0"/>
          </a:p>
        </p:txBody>
      </p:sp>
      <p:sp>
        <p:nvSpPr>
          <p:cNvPr id="3" name="Slide Number Placeholder 2">
            <a:extLst>
              <a:ext uri="{FF2B5EF4-FFF2-40B4-BE49-F238E27FC236}">
                <a16:creationId xmlns:a16="http://schemas.microsoft.com/office/drawing/2014/main" id="{53A76A86-C470-4195-AEA6-1D5766AD82BE}"/>
              </a:ext>
            </a:extLst>
          </p:cNvPr>
          <p:cNvSpPr>
            <a:spLocks noGrp="1"/>
          </p:cNvSpPr>
          <p:nvPr>
            <p:ph type="sldNum" sz="quarter" idx="12"/>
          </p:nvPr>
        </p:nvSpPr>
        <p:spPr/>
        <p:txBody>
          <a:bodyPr/>
          <a:lstStyle/>
          <a:p>
            <a:pPr>
              <a:defRPr/>
            </a:pPr>
            <a:fld id="{61731016-5F54-41EF-8768-CB423970C6CD}" type="slidenum">
              <a:rPr lang="en-US" altLang="en-US" smtClean="0"/>
              <a:pPr>
                <a:defRPr/>
              </a:pPr>
              <a:t>18</a:t>
            </a:fld>
            <a:endParaRPr lang="en-US" altLang="en-US" dirty="0"/>
          </a:p>
        </p:txBody>
      </p:sp>
      <p:sp>
        <p:nvSpPr>
          <p:cNvPr id="4" name="Title 3">
            <a:extLst>
              <a:ext uri="{FF2B5EF4-FFF2-40B4-BE49-F238E27FC236}">
                <a16:creationId xmlns:a16="http://schemas.microsoft.com/office/drawing/2014/main" id="{C2546BFA-0408-42A0-B170-78B257CCA8D8}"/>
              </a:ext>
            </a:extLst>
          </p:cNvPr>
          <p:cNvSpPr>
            <a:spLocks noGrp="1"/>
          </p:cNvSpPr>
          <p:nvPr>
            <p:ph type="title"/>
          </p:nvPr>
        </p:nvSpPr>
        <p:spPr/>
        <p:txBody>
          <a:bodyPr/>
          <a:lstStyle/>
          <a:p>
            <a:r>
              <a:rPr lang="en-US" dirty="0"/>
              <a:t>Form 1099-C Cancelation of Debt</a:t>
            </a:r>
          </a:p>
        </p:txBody>
      </p:sp>
      <p:pic>
        <p:nvPicPr>
          <p:cNvPr id="5" name="Picture 4">
            <a:extLst>
              <a:ext uri="{FF2B5EF4-FFF2-40B4-BE49-F238E27FC236}">
                <a16:creationId xmlns:a16="http://schemas.microsoft.com/office/drawing/2014/main" id="{D2F8713A-71E2-4BAC-8844-1859F69D01FB}"/>
              </a:ext>
            </a:extLst>
          </p:cNvPr>
          <p:cNvPicPr>
            <a:picLocks noChangeAspect="1"/>
          </p:cNvPicPr>
          <p:nvPr/>
        </p:nvPicPr>
        <p:blipFill>
          <a:blip r:embed="rId3"/>
          <a:stretch>
            <a:fillRect/>
          </a:stretch>
        </p:blipFill>
        <p:spPr>
          <a:xfrm>
            <a:off x="742951" y="1853843"/>
            <a:ext cx="7676969" cy="3613244"/>
          </a:xfrm>
          <a:prstGeom prst="rect">
            <a:avLst/>
          </a:prstGeom>
        </p:spPr>
      </p:pic>
      <p:sp>
        <p:nvSpPr>
          <p:cNvPr id="6" name="TextBox 5">
            <a:extLst>
              <a:ext uri="{FF2B5EF4-FFF2-40B4-BE49-F238E27FC236}">
                <a16:creationId xmlns:a16="http://schemas.microsoft.com/office/drawing/2014/main" id="{6A7FC680-3EDA-4E7E-908D-7D089B791A12}"/>
              </a:ext>
            </a:extLst>
          </p:cNvPr>
          <p:cNvSpPr txBox="1"/>
          <p:nvPr/>
        </p:nvSpPr>
        <p:spPr>
          <a:xfrm>
            <a:off x="2607170" y="2857500"/>
            <a:ext cx="1476238" cy="311624"/>
          </a:xfrm>
          <a:prstGeom prst="rect">
            <a:avLst/>
          </a:prstGeom>
          <a:noFill/>
          <a:ln w="38100" cap="flat" cmpd="sng" algn="ctr">
            <a:solidFill>
              <a:srgbClr val="FF0000"/>
            </a:solidFill>
            <a:prstDash val="solid"/>
            <a:round/>
            <a:headEnd type="none" w="med" len="med"/>
            <a:tailEnd type="none" w="med" len="med"/>
          </a:ln>
        </p:spPr>
        <p:txBody>
          <a:bodyPr wrap="none" rtlCol="0">
            <a:spAutoFit/>
          </a:bodyPr>
          <a:lstStyle/>
          <a:p>
            <a:pPr algn="ctr">
              <a:spcBef>
                <a:spcPct val="0"/>
              </a:spcBef>
              <a:buClrTx/>
              <a:buSzTx/>
              <a:buFontTx/>
              <a:buNone/>
            </a:pPr>
            <a:r>
              <a:rPr lang="en-US" altLang="en-US" sz="1425" b="1" dirty="0">
                <a:solidFill>
                  <a:srgbClr val="000000"/>
                </a:solidFill>
                <a:cs typeface="Calibri" panose="020F0502020204030204" pitchFamily="34" charset="0"/>
              </a:rPr>
              <a:t>Included In box 2</a:t>
            </a:r>
          </a:p>
        </p:txBody>
      </p:sp>
      <p:cxnSp>
        <p:nvCxnSpPr>
          <p:cNvPr id="7" name="Straight Arrow Connector 6">
            <a:extLst>
              <a:ext uri="{FF2B5EF4-FFF2-40B4-BE49-F238E27FC236}">
                <a16:creationId xmlns:a16="http://schemas.microsoft.com/office/drawing/2014/main" id="{8C840617-F0D8-4D98-AED8-CC8D91D059C2}"/>
              </a:ext>
            </a:extLst>
          </p:cNvPr>
          <p:cNvCxnSpPr/>
          <p:nvPr/>
        </p:nvCxnSpPr>
        <p:spPr>
          <a:xfrm>
            <a:off x="4057650" y="2628900"/>
            <a:ext cx="300038"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6E8A378-5427-40A8-B7F0-9A7311F1886B}"/>
              </a:ext>
            </a:extLst>
          </p:cNvPr>
          <p:cNvSpPr/>
          <p:nvPr/>
        </p:nvSpPr>
        <p:spPr>
          <a:xfrm>
            <a:off x="1314450" y="4457701"/>
            <a:ext cx="2743200" cy="646331"/>
          </a:xfrm>
          <a:prstGeom prst="rect">
            <a:avLst/>
          </a:prstGeom>
          <a:solidFill>
            <a:schemeClr val="bg1"/>
          </a:solidFill>
          <a:ln w="38100" cap="flat" cmpd="sng" algn="ctr">
            <a:solidFill>
              <a:srgbClr val="FF0000"/>
            </a:solidFill>
            <a:prstDash val="solid"/>
            <a:round/>
            <a:headEnd type="none" w="med" len="med"/>
            <a:tailEnd type="none" w="med" len="med"/>
          </a:ln>
        </p:spPr>
        <p:txBody>
          <a:bodyPr wrap="square">
            <a:spAutoFit/>
          </a:bodyPr>
          <a:lstStyle/>
          <a:p>
            <a:pPr algn="ctr"/>
            <a:r>
              <a:rPr lang="en-US" b="1" dirty="0">
                <a:solidFill>
                  <a:srgbClr val="000000"/>
                </a:solidFill>
              </a:rPr>
              <a:t>Event Code A = Bankruptcy </a:t>
            </a:r>
          </a:p>
          <a:p>
            <a:pPr algn="ctr"/>
            <a:r>
              <a:rPr lang="en-US" b="1" dirty="0">
                <a:solidFill>
                  <a:srgbClr val="000000"/>
                </a:solidFill>
              </a:rPr>
              <a:t>Out of scope</a:t>
            </a:r>
          </a:p>
        </p:txBody>
      </p:sp>
      <p:sp>
        <p:nvSpPr>
          <p:cNvPr id="10" name="TextBox 9"/>
          <p:cNvSpPr txBox="1"/>
          <p:nvPr/>
        </p:nvSpPr>
        <p:spPr>
          <a:xfrm>
            <a:off x="2057400" y="3429001"/>
            <a:ext cx="2000250" cy="646331"/>
          </a:xfrm>
          <a:prstGeom prst="rect">
            <a:avLst/>
          </a:prstGeom>
          <a:solidFill>
            <a:srgbClr val="FFFFFF"/>
          </a:solidFill>
          <a:ln w="38100" cap="flat" cmpd="sng" algn="ctr">
            <a:solidFill>
              <a:srgbClr val="FF0000"/>
            </a:solidFill>
            <a:prstDash val="solid"/>
            <a:round/>
            <a:headEnd type="none" w="med" len="med"/>
            <a:tailEnd type="none" w="med" len="med"/>
          </a:ln>
        </p:spPr>
        <p:txBody>
          <a:bodyPr wrap="square">
            <a:spAutoFit/>
          </a:bodyPr>
          <a:lstStyle/>
          <a:p>
            <a:pPr algn="ctr" eaLnBrk="1" hangingPunct="1">
              <a:defRPr/>
            </a:pPr>
            <a:r>
              <a:rPr lang="en-US" b="1" dirty="0" err="1">
                <a:solidFill>
                  <a:srgbClr val="000000"/>
                </a:solidFill>
                <a:cs typeface="Calibri" panose="020F0502020204030204" pitchFamily="34" charset="0"/>
              </a:rPr>
              <a:t>Nonbusiness</a:t>
            </a:r>
            <a:r>
              <a:rPr lang="en-US" b="1" dirty="0">
                <a:solidFill>
                  <a:srgbClr val="000000"/>
                </a:solidFill>
                <a:cs typeface="Calibri" panose="020F0502020204030204" pitchFamily="34" charset="0"/>
              </a:rPr>
              <a:t> credit </a:t>
            </a:r>
          </a:p>
          <a:p>
            <a:pPr algn="ctr" eaLnBrk="1" hangingPunct="1">
              <a:defRPr/>
            </a:pPr>
            <a:r>
              <a:rPr lang="en-US" b="1" dirty="0">
                <a:solidFill>
                  <a:srgbClr val="000000"/>
                </a:solidFill>
                <a:cs typeface="Calibri" panose="020F0502020204030204" pitchFamily="34" charset="0"/>
              </a:rPr>
              <a:t>card debt only</a:t>
            </a:r>
          </a:p>
        </p:txBody>
      </p:sp>
      <p:cxnSp>
        <p:nvCxnSpPr>
          <p:cNvPr id="11" name="Straight Arrow Connector 10">
            <a:extLst>
              <a:ext uri="{FF2B5EF4-FFF2-40B4-BE49-F238E27FC236}">
                <a16:creationId xmlns:a16="http://schemas.microsoft.com/office/drawing/2014/main" id="{8C840617-F0D8-4D98-AED8-CC8D91D059C2}"/>
              </a:ext>
            </a:extLst>
          </p:cNvPr>
          <p:cNvCxnSpPr/>
          <p:nvPr/>
        </p:nvCxnSpPr>
        <p:spPr>
          <a:xfrm>
            <a:off x="4057650" y="2971800"/>
            <a:ext cx="300038"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A7FC680-3EDA-4E7E-908D-7D089B791A12}"/>
              </a:ext>
            </a:extLst>
          </p:cNvPr>
          <p:cNvSpPr txBox="1"/>
          <p:nvPr/>
        </p:nvSpPr>
        <p:spPr>
          <a:xfrm>
            <a:off x="2624874" y="2457450"/>
            <a:ext cx="1432776" cy="311624"/>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pPr algn="ctr">
              <a:spcBef>
                <a:spcPct val="0"/>
              </a:spcBef>
              <a:buClrTx/>
              <a:buSzTx/>
              <a:buFontTx/>
              <a:buNone/>
            </a:pPr>
            <a:r>
              <a:rPr lang="en-US" altLang="en-US" sz="1425" b="1" dirty="0">
                <a:solidFill>
                  <a:srgbClr val="000000"/>
                </a:solidFill>
                <a:cs typeface="Calibri" panose="020F0502020204030204" pitchFamily="34" charset="0"/>
              </a:rPr>
              <a:t>Taxable amount</a:t>
            </a:r>
          </a:p>
        </p:txBody>
      </p:sp>
      <p:cxnSp>
        <p:nvCxnSpPr>
          <p:cNvPr id="14" name="Straight Arrow Connector 13">
            <a:extLst>
              <a:ext uri="{FF2B5EF4-FFF2-40B4-BE49-F238E27FC236}">
                <a16:creationId xmlns:a16="http://schemas.microsoft.com/office/drawing/2014/main" id="{8C840617-F0D8-4D98-AED8-CC8D91D059C2}"/>
              </a:ext>
            </a:extLst>
          </p:cNvPr>
          <p:cNvCxnSpPr/>
          <p:nvPr/>
        </p:nvCxnSpPr>
        <p:spPr>
          <a:xfrm>
            <a:off x="4057650" y="3771900"/>
            <a:ext cx="300038"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C840617-F0D8-4D98-AED8-CC8D91D059C2}"/>
              </a:ext>
            </a:extLst>
          </p:cNvPr>
          <p:cNvCxnSpPr/>
          <p:nvPr/>
        </p:nvCxnSpPr>
        <p:spPr>
          <a:xfrm>
            <a:off x="4057650" y="4743450"/>
            <a:ext cx="300038" cy="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Date Placeholder 8">
            <a:extLst>
              <a:ext uri="{FF2B5EF4-FFF2-40B4-BE49-F238E27FC236}">
                <a16:creationId xmlns:a16="http://schemas.microsoft.com/office/drawing/2014/main" id="{AF1568CD-B1CC-4065-BFC0-2F1F615B3277}"/>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442587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 name="Slide Number Placeholder 8"/>
          <p:cNvSpPr>
            <a:spLocks noGrp="1"/>
          </p:cNvSpPr>
          <p:nvPr>
            <p:ph type="sldNum" sz="quarter" idx="4"/>
          </p:nvPr>
        </p:nvSpPr>
        <p:spPr>
          <a:xfrm>
            <a:off x="457204" y="6265308"/>
            <a:ext cx="702365" cy="365125"/>
          </a:xfrm>
        </p:spPr>
        <p:txBody>
          <a:bodyPr/>
          <a:lstStyle/>
          <a:p>
            <a:fld id="{F2E3DB30-7DCD-419A-B7FF-3D32CE44F6AC}" type="slidenum">
              <a:rPr lang="en-US" altLang="en-US" smtClean="0"/>
              <a:pPr/>
              <a:t>19</a:t>
            </a:fld>
            <a:endParaRPr lang="en-US" altLang="en-US" dirty="0"/>
          </a:p>
        </p:txBody>
      </p:sp>
      <p:sp>
        <p:nvSpPr>
          <p:cNvPr id="31747" name="Rectangle 3"/>
          <p:cNvSpPr>
            <a:spLocks noGrp="1" noChangeArrowheads="1"/>
          </p:cNvSpPr>
          <p:nvPr>
            <p:ph sz="quarter" idx="12"/>
          </p:nvPr>
        </p:nvSpPr>
        <p:spPr>
          <a:xfrm>
            <a:off x="959125" y="2178325"/>
            <a:ext cx="7315200" cy="3079475"/>
          </a:xfrm>
        </p:spPr>
        <p:txBody>
          <a:bodyPr>
            <a:normAutofit/>
          </a:bodyPr>
          <a:lstStyle/>
          <a:p>
            <a:pPr>
              <a:lnSpc>
                <a:spcPct val="110000"/>
              </a:lnSpc>
            </a:pPr>
            <a:r>
              <a:rPr lang="en-US" altLang="en-US" dirty="0"/>
              <a:t>Go to Pub 4012 Tab O Navigating TaxSlayer:	</a:t>
            </a:r>
          </a:p>
          <a:p>
            <a:pPr lvl="1">
              <a:lnSpc>
                <a:spcPct val="110000"/>
              </a:lnSpc>
            </a:pPr>
            <a:r>
              <a:rPr lang="en-US" dirty="0"/>
              <a:t>Form </a:t>
            </a:r>
            <a:r>
              <a:rPr lang="en-US" altLang="en-US" dirty="0"/>
              <a:t>1099-MISC box 3 or box 7*</a:t>
            </a:r>
          </a:p>
          <a:p>
            <a:pPr lvl="1">
              <a:lnSpc>
                <a:spcPct val="110000"/>
              </a:lnSpc>
            </a:pPr>
            <a:r>
              <a:rPr lang="en-US" dirty="0"/>
              <a:t>Form </a:t>
            </a:r>
            <a:r>
              <a:rPr lang="en-US" altLang="en-US" dirty="0"/>
              <a:t>W-2G Gambling Winnings</a:t>
            </a:r>
          </a:p>
          <a:p>
            <a:pPr lvl="1">
              <a:lnSpc>
                <a:spcPct val="110000"/>
              </a:lnSpc>
            </a:pPr>
            <a:r>
              <a:rPr lang="en-US" altLang="en-US" dirty="0"/>
              <a:t>Other Income for everything else</a:t>
            </a:r>
          </a:p>
          <a:p>
            <a:pPr>
              <a:lnSpc>
                <a:spcPct val="110000"/>
              </a:lnSpc>
            </a:pPr>
            <a:r>
              <a:rPr lang="en-US" altLang="en-US" dirty="0"/>
              <a:t>Hobby income is </a:t>
            </a:r>
            <a:r>
              <a:rPr lang="en-US" altLang="en-US" b="1" dirty="0"/>
              <a:t>out of scope</a:t>
            </a:r>
          </a:p>
          <a:p>
            <a:pPr marL="219075" indent="-219075">
              <a:lnSpc>
                <a:spcPct val="110000"/>
              </a:lnSpc>
              <a:buNone/>
            </a:pPr>
            <a:r>
              <a:rPr lang="en-US" altLang="en-US" dirty="0"/>
              <a:t>* Note – Form 1099-MISC Box 7 when taxpayer is not engaged in a business enter as “Other Income”</a:t>
            </a:r>
          </a:p>
          <a:p>
            <a:pPr>
              <a:lnSpc>
                <a:spcPct val="110000"/>
              </a:lnSpc>
            </a:pPr>
            <a:endParaRPr lang="en-US" altLang="en-US" dirty="0"/>
          </a:p>
        </p:txBody>
      </p:sp>
      <p:sp>
        <p:nvSpPr>
          <p:cNvPr id="13314" name="Rectangle 2"/>
          <p:cNvSpPr>
            <a:spLocks noGrp="1" noChangeArrowheads="1"/>
          </p:cNvSpPr>
          <p:nvPr>
            <p:ph type="title"/>
          </p:nvPr>
        </p:nvSpPr>
        <p:spPr/>
        <p:txBody>
          <a:bodyPr>
            <a:normAutofit/>
          </a:bodyPr>
          <a:lstStyle/>
          <a:p>
            <a:r>
              <a:rPr lang="en-US" altLang="en-US"/>
              <a:t>Entering Other Income in TaxSlayer</a:t>
            </a:r>
            <a:endParaRPr lang="en-US" altLang="en-US" dirty="0"/>
          </a:p>
        </p:txBody>
      </p:sp>
      <p:sp>
        <p:nvSpPr>
          <p:cNvPr id="3" name="Date Placeholder 2">
            <a:extLst>
              <a:ext uri="{FF2B5EF4-FFF2-40B4-BE49-F238E27FC236}">
                <a16:creationId xmlns:a16="http://schemas.microsoft.com/office/drawing/2014/main" id="{20F723D3-48EC-4699-8D0D-8C7C2830E04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08384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2</a:t>
            </a:fld>
            <a:endParaRPr lang="en-US" altLang="en-US" dirty="0"/>
          </a:p>
        </p:txBody>
      </p:sp>
      <p:sp>
        <p:nvSpPr>
          <p:cNvPr id="4" name="Content Placeholder 3"/>
          <p:cNvSpPr>
            <a:spLocks noGrp="1"/>
          </p:cNvSpPr>
          <p:nvPr>
            <p:ph sz="quarter" idx="12"/>
          </p:nvPr>
        </p:nvSpPr>
        <p:spPr/>
        <p:txBody>
          <a:bodyPr>
            <a:normAutofit/>
          </a:bodyPr>
          <a:lstStyle/>
          <a:p>
            <a:r>
              <a:rPr lang="en-US" dirty="0"/>
              <a:t>Other Income</a:t>
            </a:r>
          </a:p>
          <a:p>
            <a:pPr lvl="1"/>
            <a:r>
              <a:rPr lang="en-US" dirty="0"/>
              <a:t>Form 1099-MISC box 3 other income</a:t>
            </a:r>
          </a:p>
          <a:p>
            <a:pPr lvl="1"/>
            <a:r>
              <a:rPr lang="en-US" dirty="0"/>
              <a:t>Form W-2G gambling winnings</a:t>
            </a:r>
          </a:p>
          <a:p>
            <a:pPr lvl="1"/>
            <a:r>
              <a:rPr lang="en-US" dirty="0"/>
              <a:t>Form 1099-C cancellation of credit card debt</a:t>
            </a:r>
          </a:p>
          <a:p>
            <a:pPr lvl="1"/>
            <a:r>
              <a:rPr lang="en-US" dirty="0"/>
              <a:t>Income not reported elsewhere</a:t>
            </a:r>
          </a:p>
          <a:p>
            <a:r>
              <a:rPr lang="en-US" dirty="0"/>
              <a:t>Comprehensive Topic</a:t>
            </a:r>
          </a:p>
          <a:p>
            <a:pPr lvl="1"/>
            <a:r>
              <a:rPr lang="en-US" dirty="0"/>
              <a:t>Long-term care payments</a:t>
            </a:r>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F9AE8B0F-1CD4-4498-AF99-5778183F51B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69617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20</a:t>
            </a:fld>
            <a:endParaRPr lang="en-US" altLang="en-US" dirty="0"/>
          </a:p>
        </p:txBody>
      </p:sp>
      <p:sp>
        <p:nvSpPr>
          <p:cNvPr id="4" name="Content Placeholder 3"/>
          <p:cNvSpPr>
            <a:spLocks noGrp="1"/>
          </p:cNvSpPr>
          <p:nvPr>
            <p:ph sz="quarter" idx="12"/>
          </p:nvPr>
        </p:nvSpPr>
        <p:spPr/>
        <p:txBody>
          <a:bodyPr>
            <a:normAutofit/>
          </a:bodyPr>
          <a:lstStyle/>
          <a:p>
            <a:r>
              <a:rPr lang="en-US" dirty="0"/>
              <a:t>Used for income with no tax document</a:t>
            </a:r>
          </a:p>
          <a:p>
            <a:r>
              <a:rPr lang="en-US" dirty="0"/>
              <a:t>Usually self-reported – may have letter or check stub with information</a:t>
            </a:r>
          </a:p>
          <a:p>
            <a:r>
              <a:rPr lang="en-US" dirty="0"/>
              <a:t>Examples:</a:t>
            </a:r>
          </a:p>
          <a:p>
            <a:pPr lvl="1"/>
            <a:r>
              <a:rPr lang="en-US" dirty="0"/>
              <a:t>Jury Duty pay</a:t>
            </a:r>
          </a:p>
          <a:p>
            <a:pPr lvl="1"/>
            <a:r>
              <a:rPr lang="en-US" dirty="0"/>
              <a:t>Poll Workers (No W-2)</a:t>
            </a:r>
          </a:p>
          <a:p>
            <a:pPr lvl="1"/>
            <a:r>
              <a:rPr lang="en-US" dirty="0"/>
              <a:t>Prizes, awards, one-time honorarium (No Form 1099-MISC)</a:t>
            </a:r>
          </a:p>
        </p:txBody>
      </p:sp>
      <p:sp>
        <p:nvSpPr>
          <p:cNvPr id="5" name="Title 4"/>
          <p:cNvSpPr>
            <a:spLocks noGrp="1"/>
          </p:cNvSpPr>
          <p:nvPr>
            <p:ph type="title"/>
          </p:nvPr>
        </p:nvSpPr>
        <p:spPr/>
        <p:txBody>
          <a:bodyPr>
            <a:normAutofit/>
          </a:bodyPr>
          <a:lstStyle/>
          <a:p>
            <a:r>
              <a:rPr lang="en-US" altLang="en-US" dirty="0"/>
              <a:t>Other Income Not Reported Elsewhere</a:t>
            </a:r>
            <a:endParaRPr lang="en-US" dirty="0"/>
          </a:p>
        </p:txBody>
      </p:sp>
      <p:sp>
        <p:nvSpPr>
          <p:cNvPr id="6" name="Date Placeholder 5">
            <a:extLst>
              <a:ext uri="{FF2B5EF4-FFF2-40B4-BE49-F238E27FC236}">
                <a16:creationId xmlns:a16="http://schemas.microsoft.com/office/drawing/2014/main" id="{E580C317-9378-4BA8-B89B-F4963C1F4C1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44888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pPr>
              <a:defRPr/>
            </a:pPr>
            <a:fld id="{5C3933D5-60D4-4F08-AC20-586D000E1466}" type="slidenum">
              <a:rPr lang="en-US" altLang="en-US" smtClean="0"/>
              <a:pPr>
                <a:defRPr/>
              </a:pPr>
              <a:t>21</a:t>
            </a:fld>
            <a:endParaRPr lang="en-US" altLang="en-US" dirty="0"/>
          </a:p>
        </p:txBody>
      </p:sp>
      <p:sp>
        <p:nvSpPr>
          <p:cNvPr id="9219" name="Rectangle 3"/>
          <p:cNvSpPr>
            <a:spLocks noGrp="1" noChangeArrowheads="1"/>
          </p:cNvSpPr>
          <p:nvPr>
            <p:ph sz="quarter" idx="12"/>
          </p:nvPr>
        </p:nvSpPr>
        <p:spPr/>
        <p:txBody>
          <a:bodyPr/>
          <a:lstStyle/>
          <a:p>
            <a:r>
              <a:rPr lang="en-US" altLang="en-US" dirty="0"/>
              <a:t>The final question with respect to income to always ask the taxpayer:</a:t>
            </a:r>
            <a:br>
              <a:rPr lang="en-US" altLang="en-US" dirty="0"/>
            </a:br>
            <a:endParaRPr lang="en-US" altLang="en-US" dirty="0"/>
          </a:p>
          <a:p>
            <a:pPr marL="0" indent="0">
              <a:buNone/>
            </a:pPr>
            <a:r>
              <a:rPr lang="en-US" altLang="en-US" b="1" dirty="0">
                <a:solidFill>
                  <a:srgbClr val="0000FF"/>
                </a:solidFill>
              </a:rPr>
              <a:t> </a:t>
            </a:r>
            <a:r>
              <a:rPr lang="en-US" altLang="en-US" sz="2475" b="1" dirty="0">
                <a:solidFill>
                  <a:srgbClr val="0000FF"/>
                </a:solidFill>
              </a:rPr>
              <a:t>Did you have any other income?</a:t>
            </a:r>
          </a:p>
        </p:txBody>
      </p:sp>
      <p:sp>
        <p:nvSpPr>
          <p:cNvPr id="45058" name="Rectangle 2"/>
          <p:cNvSpPr>
            <a:spLocks noGrp="1" noChangeArrowheads="1"/>
          </p:cNvSpPr>
          <p:nvPr>
            <p:ph type="title"/>
          </p:nvPr>
        </p:nvSpPr>
        <p:spPr/>
        <p:txBody>
          <a:bodyPr/>
          <a:lstStyle/>
          <a:p>
            <a:r>
              <a:rPr lang="en-US" altLang="en-US"/>
              <a:t>Income – Quality Review</a:t>
            </a:r>
            <a:endParaRPr lang="en-US" altLang="en-US" dirty="0"/>
          </a:p>
        </p:txBody>
      </p:sp>
      <p:sp>
        <p:nvSpPr>
          <p:cNvPr id="2" name="Date Placeholder 1">
            <a:extLst>
              <a:ext uri="{FF2B5EF4-FFF2-40B4-BE49-F238E27FC236}">
                <a16:creationId xmlns:a16="http://schemas.microsoft.com/office/drawing/2014/main" id="{4AB952A4-15D5-4098-9695-B68B7ADA30E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27148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6ip5jGL4T.jpg"/>
          <p:cNvPicPr>
            <a:picLocks noChangeAspect="1"/>
          </p:cNvPicPr>
          <p:nvPr/>
        </p:nvPicPr>
        <p:blipFill>
          <a:blip r:embed="rId3"/>
          <a:stretch>
            <a:fillRect/>
          </a:stretch>
        </p:blipFill>
        <p:spPr>
          <a:xfrm>
            <a:off x="2190750" y="1962150"/>
            <a:ext cx="3638550" cy="3638550"/>
          </a:xfrm>
          <a:prstGeom prst="rect">
            <a:avLst/>
          </a:prstGeom>
        </p:spPr>
      </p:pic>
      <p:sp>
        <p:nvSpPr>
          <p:cNvPr id="2" name="Footer Placeholder 1"/>
          <p:cNvSpPr>
            <a:spLocks noGrp="1"/>
          </p:cNvSpPr>
          <p:nvPr>
            <p:ph type="ftr" sz="quarter" idx="11"/>
          </p:nvPr>
        </p:nvSpPr>
        <p:spPr/>
        <p:txBody>
          <a:bodyPr/>
          <a:lstStyle/>
          <a:p>
            <a:r>
              <a:rPr lang="en-US"/>
              <a:t>NTTC Training ala NJ – TY2019</a:t>
            </a:r>
            <a:endParaRPr lang="en-US" dirty="0"/>
          </a:p>
        </p:txBody>
      </p:sp>
      <p:sp>
        <p:nvSpPr>
          <p:cNvPr id="7" name="Slide Number Placeholder 6"/>
          <p:cNvSpPr>
            <a:spLocks noGrp="1"/>
          </p:cNvSpPr>
          <p:nvPr>
            <p:ph type="sldNum" sz="quarter" idx="12"/>
          </p:nvPr>
        </p:nvSpPr>
        <p:spPr/>
        <p:txBody>
          <a:bodyPr/>
          <a:lstStyle/>
          <a:p>
            <a:fld id="{109CFB32-5D79-4882-B222-391F2A81F307}" type="slidenum">
              <a:rPr lang="en-US" altLang="en-US" smtClean="0"/>
              <a:pPr/>
              <a:t>22</a:t>
            </a:fld>
            <a:endParaRPr lang="en-US" altLang="en-US" dirty="0"/>
          </a:p>
        </p:txBody>
      </p:sp>
      <p:sp>
        <p:nvSpPr>
          <p:cNvPr id="47106" name="Rectangle 5"/>
          <p:cNvSpPr>
            <a:spLocks noGrp="1" noChangeArrowheads="1"/>
          </p:cNvSpPr>
          <p:nvPr>
            <p:ph type="title"/>
          </p:nvPr>
        </p:nvSpPr>
        <p:spPr/>
        <p:txBody>
          <a:bodyPr/>
          <a:lstStyle/>
          <a:p>
            <a:r>
              <a:rPr lang="en-US" altLang="en-US"/>
              <a:t>Other Income</a:t>
            </a:r>
            <a:endParaRPr lang="en-US" altLang="en-US" dirty="0"/>
          </a:p>
        </p:txBody>
      </p:sp>
      <p:sp>
        <p:nvSpPr>
          <p:cNvPr id="8" name="Content Placeholder 4"/>
          <p:cNvSpPr>
            <a:spLocks noGrp="1"/>
          </p:cNvSpPr>
          <p:nvPr/>
        </p:nvSpPr>
        <p:spPr>
          <a:xfrm>
            <a:off x="4800601" y="3200400"/>
            <a:ext cx="2222231" cy="514350"/>
          </a:xfrm>
          <a:prstGeom prst="rect">
            <a:avLst/>
          </a:prstGeom>
          <a:effectLst>
            <a:outerShdw blurRad="152400" dist="317500" dir="5400000" sx="90000" sy="-19000" rotWithShape="0">
              <a:schemeClr val="accent2">
                <a:lumMod val="75000"/>
                <a:alpha val="15000"/>
              </a:schemeClr>
            </a:outerShdw>
          </a:effectLst>
        </p:spPr>
        <p:txBody>
          <a:bodyPr vert="horz" lIns="51435" tIns="25718" rIns="51435" bIns="25718"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cs typeface="Calibri" panose="020F0502020204030204" pitchFamily="34" charset="0"/>
              </a:rPr>
              <a:t>Comments ...</a:t>
            </a:r>
          </a:p>
        </p:txBody>
      </p:sp>
      <p:sp>
        <p:nvSpPr>
          <p:cNvPr id="9" name="Content Placeholder 6"/>
          <p:cNvSpPr>
            <a:spLocks noGrp="1"/>
          </p:cNvSpPr>
          <p:nvPr/>
        </p:nvSpPr>
        <p:spPr>
          <a:xfrm>
            <a:off x="1200150" y="2571750"/>
            <a:ext cx="1703785" cy="514350"/>
          </a:xfrm>
          <a:prstGeom prst="rect">
            <a:avLst/>
          </a:prstGeom>
        </p:spPr>
        <p:txBody>
          <a:bodyPr vert="horz" lIns="51435" tIns="25718" rIns="51435" bIns="25718"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rgbClr val="000000"/>
                </a:solidFill>
                <a:cs typeface="Calibri" panose="020F0502020204030204" pitchFamily="34" charset="0"/>
              </a:rPr>
              <a:t>Questions?</a:t>
            </a:r>
          </a:p>
        </p:txBody>
      </p:sp>
      <p:sp>
        <p:nvSpPr>
          <p:cNvPr id="3" name="Date Placeholder 2">
            <a:extLst>
              <a:ext uri="{FF2B5EF4-FFF2-40B4-BE49-F238E27FC236}">
                <a16:creationId xmlns:a16="http://schemas.microsoft.com/office/drawing/2014/main" id="{8CA93833-0680-41D2-8ECF-63E86A65DA5A}"/>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49230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a:t>Comprehensive Topic</a:t>
            </a:r>
            <a:endParaRPr lang="en-US" dirty="0"/>
          </a:p>
        </p:txBody>
      </p:sp>
      <p:sp>
        <p:nvSpPr>
          <p:cNvPr id="5" name="Title 4"/>
          <p:cNvSpPr>
            <a:spLocks noGrp="1"/>
          </p:cNvSpPr>
          <p:nvPr>
            <p:ph type="title"/>
          </p:nvPr>
        </p:nvSpPr>
        <p:spPr/>
        <p:txBody>
          <a:bodyPr/>
          <a:lstStyle/>
          <a:p>
            <a:r>
              <a:rPr lang="en-US"/>
              <a:t>Long-Term Care Payments</a:t>
            </a:r>
            <a:endParaRPr lang="en-US" dirty="0"/>
          </a:p>
        </p:txBody>
      </p:sp>
      <p:sp>
        <p:nvSpPr>
          <p:cNvPr id="2" name="Date Placeholder 1">
            <a:extLst>
              <a:ext uri="{FF2B5EF4-FFF2-40B4-BE49-F238E27FC236}">
                <a16:creationId xmlns:a16="http://schemas.microsoft.com/office/drawing/2014/main" id="{D6114E7E-E8C8-4CD6-987C-4F53FF7CE8CF}"/>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00FE21E2-3B41-4BB5-9DDA-B38E84F1C2EA}"/>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38ACE25F-FD7B-4773-AE66-87EE14F14C62}"/>
              </a:ext>
            </a:extLst>
          </p:cNvPr>
          <p:cNvSpPr>
            <a:spLocks noGrp="1"/>
          </p:cNvSpPr>
          <p:nvPr>
            <p:ph type="sldNum" sz="quarter" idx="4"/>
          </p:nvPr>
        </p:nvSpPr>
        <p:spPr/>
        <p:txBody>
          <a:bodyPr/>
          <a:lstStyle/>
          <a:p>
            <a:fld id="{F56DB09B-2E1E-48D6-BF38-233787F9BAB1}" type="slidenum">
              <a:rPr lang="en-US" smtClean="0"/>
              <a:t>23</a:t>
            </a:fld>
            <a:endParaRPr lang="en-US"/>
          </a:p>
        </p:txBody>
      </p:sp>
    </p:spTree>
    <p:extLst>
      <p:ext uri="{BB962C8B-B14F-4D97-AF65-F5344CB8AC3E}">
        <p14:creationId xmlns:p14="http://schemas.microsoft.com/office/powerpoint/2010/main" val="451599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10E797D4-D786-45BA-9CFB-905AE1CEB622}" type="slidenum">
              <a:rPr lang="en-US" altLang="en-US" smtClean="0"/>
              <a:pPr/>
              <a:t>24</a:t>
            </a:fld>
            <a:endParaRPr lang="en-US" altLang="en-US" dirty="0"/>
          </a:p>
        </p:txBody>
      </p:sp>
      <p:sp>
        <p:nvSpPr>
          <p:cNvPr id="33795" name="Content Placeholder 2"/>
          <p:cNvSpPr>
            <a:spLocks noGrp="1"/>
          </p:cNvSpPr>
          <p:nvPr>
            <p:ph sz="quarter" idx="12"/>
          </p:nvPr>
        </p:nvSpPr>
        <p:spPr/>
        <p:txBody>
          <a:bodyPr>
            <a:normAutofit/>
          </a:bodyPr>
          <a:lstStyle/>
          <a:p>
            <a:r>
              <a:rPr lang="en-US" altLang="en-US" dirty="0"/>
              <a:t>Long-term care (LTC) insurance contracts</a:t>
            </a:r>
          </a:p>
          <a:p>
            <a:pPr lvl="1"/>
            <a:r>
              <a:rPr lang="en-US" altLang="en-US" dirty="0"/>
              <a:t>Generally, reimbursements not taxable</a:t>
            </a:r>
          </a:p>
          <a:p>
            <a:pPr lvl="1"/>
            <a:r>
              <a:rPr lang="en-US" altLang="en-US" dirty="0"/>
              <a:t>Reimbursements do not normally exceed actual costs</a:t>
            </a:r>
          </a:p>
          <a:p>
            <a:pPr lvl="1"/>
            <a:r>
              <a:rPr lang="en-US" altLang="en-US" dirty="0"/>
              <a:t>Per diem reimbursements up to an aggregate limit of $370 a day (2019) are non-taxable</a:t>
            </a:r>
          </a:p>
          <a:p>
            <a:r>
              <a:rPr lang="en-US" altLang="en-US" dirty="0"/>
              <a:t>If multiple payees under the insurance contract, refer the taxpayer to professional preparer</a:t>
            </a:r>
          </a:p>
          <a:p>
            <a:pPr lvl="1"/>
            <a:endParaRPr lang="en-US" altLang="en-US" dirty="0"/>
          </a:p>
        </p:txBody>
      </p:sp>
      <p:sp>
        <p:nvSpPr>
          <p:cNvPr id="6" name="Title 1"/>
          <p:cNvSpPr>
            <a:spLocks noGrp="1"/>
          </p:cNvSpPr>
          <p:nvPr>
            <p:ph type="title"/>
          </p:nvPr>
        </p:nvSpPr>
        <p:spPr/>
        <p:txBody>
          <a:bodyPr>
            <a:normAutofit/>
          </a:bodyPr>
          <a:lstStyle/>
          <a:p>
            <a:r>
              <a:rPr lang="en-US" dirty="0"/>
              <a:t>Long Term Care Payments</a:t>
            </a:r>
          </a:p>
        </p:txBody>
      </p:sp>
      <p:sp>
        <p:nvSpPr>
          <p:cNvPr id="3" name="Date Placeholder 2">
            <a:extLst>
              <a:ext uri="{FF2B5EF4-FFF2-40B4-BE49-F238E27FC236}">
                <a16:creationId xmlns:a16="http://schemas.microsoft.com/office/drawing/2014/main" id="{3918C1C6-3C1F-4944-8201-F5359F12869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06801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10E797D4-D786-45BA-9CFB-905AE1CEB622}" type="slidenum">
              <a:rPr lang="en-US" altLang="en-US" smtClean="0"/>
              <a:pPr/>
              <a:t>25</a:t>
            </a:fld>
            <a:endParaRPr lang="en-US" altLang="en-US" dirty="0"/>
          </a:p>
        </p:txBody>
      </p:sp>
      <p:sp>
        <p:nvSpPr>
          <p:cNvPr id="33795" name="Content Placeholder 2"/>
          <p:cNvSpPr>
            <a:spLocks noGrp="1"/>
          </p:cNvSpPr>
          <p:nvPr>
            <p:ph sz="quarter" idx="12"/>
          </p:nvPr>
        </p:nvSpPr>
        <p:spPr/>
        <p:txBody>
          <a:bodyPr/>
          <a:lstStyle/>
          <a:p>
            <a:r>
              <a:rPr lang="en-US" altLang="en-US" dirty="0"/>
              <a:t>Reported to taxpayer on Form 1099-LTC “Long-Term Care and Accelerated Death Benefits”</a:t>
            </a:r>
          </a:p>
          <a:p>
            <a:r>
              <a:rPr lang="en-US" altLang="en-US" dirty="0"/>
              <a:t>Complete Form 8853, Section C </a:t>
            </a:r>
          </a:p>
          <a:p>
            <a:pPr lvl="1"/>
            <a:r>
              <a:rPr lang="en-US" altLang="en-US" dirty="0"/>
              <a:t>Sections A and B are </a:t>
            </a:r>
            <a:r>
              <a:rPr lang="en-US" altLang="en-US" b="1" dirty="0"/>
              <a:t>out of scope</a:t>
            </a:r>
          </a:p>
        </p:txBody>
      </p:sp>
      <p:sp>
        <p:nvSpPr>
          <p:cNvPr id="6" name="Title 1"/>
          <p:cNvSpPr>
            <a:spLocks noGrp="1"/>
          </p:cNvSpPr>
          <p:nvPr>
            <p:ph type="title"/>
          </p:nvPr>
        </p:nvSpPr>
        <p:spPr/>
        <p:txBody>
          <a:bodyPr/>
          <a:lstStyle/>
          <a:p>
            <a:r>
              <a:rPr lang="en-US" dirty="0"/>
              <a:t>Long-Term Care Payments</a:t>
            </a:r>
          </a:p>
        </p:txBody>
      </p:sp>
      <p:sp>
        <p:nvSpPr>
          <p:cNvPr id="3" name="Date Placeholder 2">
            <a:extLst>
              <a:ext uri="{FF2B5EF4-FFF2-40B4-BE49-F238E27FC236}">
                <a16:creationId xmlns:a16="http://schemas.microsoft.com/office/drawing/2014/main" id="{D7166105-9F66-4DA3-AC77-1F67CE4FC4E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05618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9429603C-9B8A-47B9-B95F-7629688D1A6A}" type="slidenum">
              <a:rPr lang="en-US" altLang="en-US" smtClean="0"/>
              <a:pPr/>
              <a:t>26</a:t>
            </a:fld>
            <a:endParaRPr lang="en-US" altLang="en-US" dirty="0"/>
          </a:p>
        </p:txBody>
      </p:sp>
      <p:sp>
        <p:nvSpPr>
          <p:cNvPr id="37891" name="Content Placeholder 2"/>
          <p:cNvSpPr>
            <a:spLocks noGrp="1"/>
          </p:cNvSpPr>
          <p:nvPr>
            <p:ph sz="quarter" idx="12"/>
          </p:nvPr>
        </p:nvSpPr>
        <p:spPr/>
        <p:txBody>
          <a:bodyPr>
            <a:normAutofit/>
          </a:bodyPr>
          <a:lstStyle/>
          <a:p>
            <a:r>
              <a:rPr lang="en-US" altLang="en-US" dirty="0"/>
              <a:t>Reported to taxpayer on Form 1099-LTC “Long-Term Care and Accelerated Death Benefits”</a:t>
            </a:r>
          </a:p>
          <a:p>
            <a:r>
              <a:rPr lang="en-US" altLang="en-US" dirty="0"/>
              <a:t>Insured certified by a physician as terminally ill</a:t>
            </a:r>
          </a:p>
          <a:p>
            <a:pPr lvl="1"/>
            <a:r>
              <a:rPr lang="en-US" altLang="en-US" dirty="0"/>
              <a:t>Fully excludible</a:t>
            </a:r>
          </a:p>
          <a:p>
            <a:r>
              <a:rPr lang="en-US" altLang="en-US" dirty="0"/>
              <a:t>Certified as chronically ill </a:t>
            </a:r>
          </a:p>
          <a:p>
            <a:pPr lvl="1"/>
            <a:r>
              <a:rPr lang="en-US" altLang="en-US" dirty="0"/>
              <a:t>Treat the same as paid under a qualified long-term care insurance contract</a:t>
            </a:r>
          </a:p>
        </p:txBody>
      </p:sp>
      <p:sp>
        <p:nvSpPr>
          <p:cNvPr id="2" name="Title 1"/>
          <p:cNvSpPr>
            <a:spLocks noGrp="1"/>
          </p:cNvSpPr>
          <p:nvPr>
            <p:ph type="title"/>
          </p:nvPr>
        </p:nvSpPr>
        <p:spPr/>
        <p:txBody>
          <a:bodyPr/>
          <a:lstStyle/>
          <a:p>
            <a:r>
              <a:rPr lang="en-US"/>
              <a:t>Accelerated Death Benefits</a:t>
            </a:r>
            <a:endParaRPr lang="en-US" dirty="0"/>
          </a:p>
        </p:txBody>
      </p:sp>
      <p:sp>
        <p:nvSpPr>
          <p:cNvPr id="4" name="Date Placeholder 3">
            <a:extLst>
              <a:ext uri="{FF2B5EF4-FFF2-40B4-BE49-F238E27FC236}">
                <a16:creationId xmlns:a16="http://schemas.microsoft.com/office/drawing/2014/main" id="{54CBB08A-29A1-44A5-8846-B60FC0BC0DE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31014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143001" y="1371601"/>
            <a:ext cx="7818545" cy="3624551"/>
          </a:xfrm>
          <a:prstGeom prst="rect">
            <a:avLst/>
          </a:prstGeom>
        </p:spPr>
      </p:pic>
      <p:sp>
        <p:nvSpPr>
          <p:cNvPr id="2" name="Title 1"/>
          <p:cNvSpPr>
            <a:spLocks noGrp="1"/>
          </p:cNvSpPr>
          <p:nvPr>
            <p:ph type="title"/>
          </p:nvPr>
        </p:nvSpPr>
        <p:spPr/>
        <p:txBody>
          <a:bodyPr rtlCol="0">
            <a:normAutofit/>
          </a:bodyPr>
          <a:lstStyle/>
          <a:p>
            <a:pPr>
              <a:defRPr/>
            </a:pPr>
            <a:r>
              <a:rPr lang="en-US" dirty="0"/>
              <a:t> Form 1099-LTC</a:t>
            </a:r>
          </a:p>
        </p:txBody>
      </p:sp>
      <p:sp>
        <p:nvSpPr>
          <p:cNvPr id="3" name="Footer Placeholder 2"/>
          <p:cNvSpPr>
            <a:spLocks noGrp="1"/>
          </p:cNvSpPr>
          <p:nvPr>
            <p:ph type="ftr" sz="quarter" idx="4294967295"/>
          </p:nvPr>
        </p:nvSpPr>
        <p:spPr>
          <a:xfrm>
            <a:off x="3219450" y="5556648"/>
            <a:ext cx="2895600" cy="273844"/>
          </a:xfrm>
        </p:spPr>
        <p:txBody>
          <a:bodyPr/>
          <a:lstStyle/>
          <a:p>
            <a:pPr>
              <a:defRPr/>
            </a:pPr>
            <a:r>
              <a:rPr lang="en-US"/>
              <a:t>NTTC Training ala NJ – TY2019</a:t>
            </a:r>
            <a:endParaRPr lang="en-US" dirty="0"/>
          </a:p>
        </p:txBody>
      </p:sp>
      <p:sp>
        <p:nvSpPr>
          <p:cNvPr id="14" name="Slide Number Placeholder 13"/>
          <p:cNvSpPr>
            <a:spLocks noGrp="1"/>
          </p:cNvSpPr>
          <p:nvPr>
            <p:ph type="sldNum" sz="quarter" idx="4294967295"/>
          </p:nvPr>
        </p:nvSpPr>
        <p:spPr>
          <a:xfrm>
            <a:off x="1183482" y="5556648"/>
            <a:ext cx="702469" cy="273844"/>
          </a:xfrm>
        </p:spPr>
        <p:txBody>
          <a:bodyPr/>
          <a:lstStyle/>
          <a:p>
            <a:pPr algn="ctr">
              <a:defRPr/>
            </a:pPr>
            <a:fld id="{AD9BE235-A119-4809-A790-D7C79666CCEF}" type="slidenum">
              <a:rPr lang="en-US" altLang="en-US"/>
              <a:pPr algn="ctr">
                <a:defRPr/>
              </a:pPr>
              <a:t>27</a:t>
            </a:fld>
            <a:endParaRPr lang="en-US" altLang="en-US" dirty="0"/>
          </a:p>
        </p:txBody>
      </p:sp>
      <p:cxnSp>
        <p:nvCxnSpPr>
          <p:cNvPr id="8" name="Straight Arrow Connector 7"/>
          <p:cNvCxnSpPr>
            <a:cxnSpLocks/>
          </p:cNvCxnSpPr>
          <p:nvPr/>
        </p:nvCxnSpPr>
        <p:spPr>
          <a:xfrm>
            <a:off x="3329163" y="4411973"/>
            <a:ext cx="446485"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947347" y="2926073"/>
            <a:ext cx="51435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18547" y="2011673"/>
            <a:ext cx="557213"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400800" y="4297673"/>
            <a:ext cx="51435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Date Placeholder 4">
            <a:extLst>
              <a:ext uri="{FF2B5EF4-FFF2-40B4-BE49-F238E27FC236}">
                <a16:creationId xmlns:a16="http://schemas.microsoft.com/office/drawing/2014/main" id="{BED1DBEF-0541-447A-AE21-6F0BB6872F8A}"/>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228411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8E61C868-E0B5-4BC2-A582-868EBD026564}" type="slidenum">
              <a:rPr lang="en-US" altLang="en-US" smtClean="0"/>
              <a:pPr/>
              <a:t>28</a:t>
            </a:fld>
            <a:endParaRPr lang="en-US" altLang="en-US" dirty="0"/>
          </a:p>
        </p:txBody>
      </p:sp>
      <p:sp>
        <p:nvSpPr>
          <p:cNvPr id="3" name="Content Placeholder 2"/>
          <p:cNvSpPr>
            <a:spLocks noGrp="1"/>
          </p:cNvSpPr>
          <p:nvPr>
            <p:ph sz="quarter" idx="12"/>
          </p:nvPr>
        </p:nvSpPr>
        <p:spPr/>
        <p:txBody>
          <a:bodyPr/>
          <a:lstStyle/>
          <a:p>
            <a:r>
              <a:rPr lang="en-US" dirty="0"/>
              <a:t>Entering in TaxSlayer</a:t>
            </a:r>
          </a:p>
          <a:p>
            <a:pPr lvl="1"/>
            <a:r>
              <a:rPr lang="en-US" dirty="0"/>
              <a:t>Use Pub 4012 Tab O “Form 1099-LTC” for detailed Instructions and Navigation aid</a:t>
            </a:r>
          </a:p>
          <a:p>
            <a:pPr lvl="2"/>
            <a:r>
              <a:rPr lang="en-US" dirty="0"/>
              <a:t>Federal&gt;Deductions&gt;Adjustments&gt;Medical Savings Accounts (8853) – scroll to Long term Care Section</a:t>
            </a:r>
          </a:p>
          <a:p>
            <a:pPr lvl="1"/>
            <a:r>
              <a:rPr lang="en-US" dirty="0"/>
              <a:t>Usually, none taxable</a:t>
            </a:r>
          </a:p>
          <a:p>
            <a:pPr lvl="1">
              <a:buNone/>
            </a:pPr>
            <a:endParaRPr lang="en-US" dirty="0"/>
          </a:p>
        </p:txBody>
      </p:sp>
      <p:sp>
        <p:nvSpPr>
          <p:cNvPr id="2" name="Title 1"/>
          <p:cNvSpPr>
            <a:spLocks noGrp="1"/>
          </p:cNvSpPr>
          <p:nvPr>
            <p:ph type="title"/>
          </p:nvPr>
        </p:nvSpPr>
        <p:spPr/>
        <p:txBody>
          <a:bodyPr>
            <a:normAutofit/>
          </a:bodyPr>
          <a:lstStyle/>
          <a:p>
            <a:r>
              <a:rPr lang="en-US"/>
              <a:t>Form 8853 Archer MSAs and Long-Term Care Insurance Contracts</a:t>
            </a:r>
            <a:endParaRPr lang="en-US" dirty="0"/>
          </a:p>
        </p:txBody>
      </p:sp>
      <p:sp>
        <p:nvSpPr>
          <p:cNvPr id="4" name="Date Placeholder 3">
            <a:extLst>
              <a:ext uri="{FF2B5EF4-FFF2-40B4-BE49-F238E27FC236}">
                <a16:creationId xmlns:a16="http://schemas.microsoft.com/office/drawing/2014/main" id="{B09750B0-65DD-443A-AAC6-517EAB0986E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74097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8851" y="2057401"/>
            <a:ext cx="3411833" cy="3543300"/>
          </a:xfrm>
          <a:prstGeom prst="rect">
            <a:avLst/>
          </a:prstGeom>
        </p:spPr>
      </p:pic>
      <p:sp>
        <p:nvSpPr>
          <p:cNvPr id="2" name="Footer Placeholder 1"/>
          <p:cNvSpPr>
            <a:spLocks noGrp="1"/>
          </p:cNvSpPr>
          <p:nvPr>
            <p:ph type="ftr" sz="quarter" idx="11"/>
          </p:nvPr>
        </p:nvSpPr>
        <p:spPr/>
        <p:txBody>
          <a:bodyPr/>
          <a:lstStyle/>
          <a:p>
            <a:r>
              <a:rPr lang="en-US"/>
              <a:t>NTTC Training ala NJ – TY2019</a:t>
            </a:r>
            <a:endParaRPr lang="en-US" dirty="0"/>
          </a:p>
        </p:txBody>
      </p:sp>
      <p:sp>
        <p:nvSpPr>
          <p:cNvPr id="7" name="Slide Number Placeholder 6"/>
          <p:cNvSpPr>
            <a:spLocks noGrp="1"/>
          </p:cNvSpPr>
          <p:nvPr>
            <p:ph type="sldNum" sz="quarter" idx="12"/>
          </p:nvPr>
        </p:nvSpPr>
        <p:spPr/>
        <p:txBody>
          <a:bodyPr/>
          <a:lstStyle/>
          <a:p>
            <a:fld id="{109CFB32-5D79-4882-B222-391F2A81F307}" type="slidenum">
              <a:rPr lang="en-US" altLang="en-US" smtClean="0"/>
              <a:pPr/>
              <a:t>29</a:t>
            </a:fld>
            <a:endParaRPr lang="en-US" altLang="en-US" dirty="0"/>
          </a:p>
        </p:txBody>
      </p:sp>
      <p:sp>
        <p:nvSpPr>
          <p:cNvPr id="47106" name="Rectangle 5"/>
          <p:cNvSpPr>
            <a:spLocks noGrp="1" noChangeArrowheads="1"/>
          </p:cNvSpPr>
          <p:nvPr>
            <p:ph type="title"/>
          </p:nvPr>
        </p:nvSpPr>
        <p:spPr/>
        <p:txBody>
          <a:bodyPr/>
          <a:lstStyle/>
          <a:p>
            <a:r>
              <a:rPr lang="en-US" altLang="en-US"/>
              <a:t>Other Income</a:t>
            </a:r>
            <a:endParaRPr lang="en-US" altLang="en-US" dirty="0"/>
          </a:p>
        </p:txBody>
      </p:sp>
      <p:sp>
        <p:nvSpPr>
          <p:cNvPr id="8" name="Content Placeholder 4"/>
          <p:cNvSpPr>
            <a:spLocks noGrp="1"/>
          </p:cNvSpPr>
          <p:nvPr/>
        </p:nvSpPr>
        <p:spPr>
          <a:xfrm>
            <a:off x="5372101" y="3314700"/>
            <a:ext cx="2222231" cy="514350"/>
          </a:xfrm>
          <a:prstGeom prst="rect">
            <a:avLst/>
          </a:prstGeom>
          <a:effectLst>
            <a:outerShdw blurRad="152400" dist="317500" dir="5400000" sx="90000" sy="-19000" rotWithShape="0">
              <a:schemeClr val="accent2">
                <a:lumMod val="75000"/>
                <a:alpha val="15000"/>
              </a:schemeClr>
            </a:outerShdw>
          </a:effectLst>
        </p:spPr>
        <p:txBody>
          <a:bodyPr vert="horz" lIns="51435" tIns="25718" rIns="51435" bIns="25718"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dirty="0">
              <a:cs typeface="Calibri" panose="020F0502020204030204" pitchFamily="34" charset="0"/>
            </a:endParaRPr>
          </a:p>
        </p:txBody>
      </p:sp>
      <p:sp>
        <p:nvSpPr>
          <p:cNvPr id="9" name="Content Placeholder 6"/>
          <p:cNvSpPr>
            <a:spLocks noGrp="1"/>
          </p:cNvSpPr>
          <p:nvPr/>
        </p:nvSpPr>
        <p:spPr>
          <a:xfrm>
            <a:off x="1200150" y="3314700"/>
            <a:ext cx="1703785" cy="514350"/>
          </a:xfrm>
          <a:prstGeom prst="rect">
            <a:avLst/>
          </a:prstGeom>
        </p:spPr>
        <p:txBody>
          <a:bodyPr vert="horz" lIns="51435" tIns="25718" rIns="51435" bIns="25718"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dirty="0">
              <a:solidFill>
                <a:srgbClr val="000000"/>
              </a:solidFill>
              <a:cs typeface="Calibri" panose="020F0502020204030204" pitchFamily="34" charset="0"/>
            </a:endParaRPr>
          </a:p>
        </p:txBody>
      </p:sp>
      <p:sp>
        <p:nvSpPr>
          <p:cNvPr id="3" name="Date Placeholder 2">
            <a:extLst>
              <a:ext uri="{FF2B5EF4-FFF2-40B4-BE49-F238E27FC236}">
                <a16:creationId xmlns:a16="http://schemas.microsoft.com/office/drawing/2014/main" id="{2681E2F6-1B97-48FE-AEE6-7A19781A024C}"/>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77914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3</a:t>
            </a:fld>
            <a:endParaRPr lang="en-US" altLang="en-US" dirty="0"/>
          </a:p>
        </p:txBody>
      </p:sp>
      <p:sp>
        <p:nvSpPr>
          <p:cNvPr id="4" name="Content Placeholder 3"/>
          <p:cNvSpPr>
            <a:spLocks noGrp="1"/>
          </p:cNvSpPr>
          <p:nvPr>
            <p:ph sz="quarter" idx="12"/>
          </p:nvPr>
        </p:nvSpPr>
        <p:spPr/>
        <p:txBody>
          <a:bodyPr/>
          <a:lstStyle/>
          <a:p>
            <a:r>
              <a:rPr lang="en-US" dirty="0"/>
              <a:t>Determine and how to report other types of income</a:t>
            </a:r>
          </a:p>
          <a:p>
            <a:pPr lvl="1"/>
            <a:r>
              <a:rPr lang="en-US" dirty="0"/>
              <a:t>Gambling, jury duty, election poll , etc.</a:t>
            </a:r>
          </a:p>
          <a:p>
            <a:r>
              <a:rPr lang="en-US" dirty="0"/>
              <a:t>Determine the requirements for cancellation of nonbusiness credit card debt </a:t>
            </a:r>
          </a:p>
        </p:txBody>
      </p:sp>
      <p:sp>
        <p:nvSpPr>
          <p:cNvPr id="5" name="Title 4"/>
          <p:cNvSpPr>
            <a:spLocks noGrp="1"/>
          </p:cNvSpPr>
          <p:nvPr>
            <p:ph type="title"/>
          </p:nvPr>
        </p:nvSpPr>
        <p:spPr/>
        <p:txBody>
          <a:bodyPr/>
          <a:lstStyle/>
          <a:p>
            <a:r>
              <a:rPr lang="en-US" dirty="0"/>
              <a:t>Introduction</a:t>
            </a:r>
          </a:p>
        </p:txBody>
      </p:sp>
      <p:sp>
        <p:nvSpPr>
          <p:cNvPr id="6" name="Date Placeholder 5">
            <a:extLst>
              <a:ext uri="{FF2B5EF4-FFF2-40B4-BE49-F238E27FC236}">
                <a16:creationId xmlns:a16="http://schemas.microsoft.com/office/drawing/2014/main" id="{9D140632-1E37-4951-99B3-B601E52C553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401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4</a:t>
            </a:fld>
            <a:endParaRPr lang="en-US" altLang="en-US" dirty="0"/>
          </a:p>
        </p:txBody>
      </p:sp>
      <p:sp>
        <p:nvSpPr>
          <p:cNvPr id="4" name="Content Placeholder 3"/>
          <p:cNvSpPr>
            <a:spLocks noGrp="1"/>
          </p:cNvSpPr>
          <p:nvPr>
            <p:ph sz="quarter" idx="12"/>
          </p:nvPr>
        </p:nvSpPr>
        <p:spPr/>
        <p:txBody>
          <a:bodyPr>
            <a:normAutofit/>
          </a:bodyPr>
          <a:lstStyle/>
          <a:p>
            <a:r>
              <a:rPr lang="en-US" dirty="0">
                <a:hlinkClick r:id="rId3"/>
              </a:rPr>
              <a:t>Tax Trail - Tax Topics: Gambling Winnings and Losses</a:t>
            </a:r>
            <a:endParaRPr lang="en-US" dirty="0"/>
          </a:p>
          <a:p>
            <a:r>
              <a:rPr lang="en-US" dirty="0">
                <a:hlinkClick r:id="rId4"/>
              </a:rPr>
              <a:t>Tax Topics: Certain Qualified Medicaid Payments</a:t>
            </a:r>
            <a:endParaRPr lang="en-US" dirty="0"/>
          </a:p>
          <a:p>
            <a:pPr marL="0" indent="0">
              <a:buNone/>
            </a:pPr>
            <a:endParaRPr lang="en-US" dirty="0"/>
          </a:p>
        </p:txBody>
      </p:sp>
      <p:sp>
        <p:nvSpPr>
          <p:cNvPr id="5" name="Title 4"/>
          <p:cNvSpPr>
            <a:spLocks noGrp="1"/>
          </p:cNvSpPr>
          <p:nvPr>
            <p:ph type="title"/>
          </p:nvPr>
        </p:nvSpPr>
        <p:spPr/>
        <p:txBody>
          <a:bodyPr/>
          <a:lstStyle/>
          <a:p>
            <a:r>
              <a:rPr lang="en-US" dirty="0"/>
              <a:t>IRS Link and Learn Job Aids</a:t>
            </a:r>
          </a:p>
        </p:txBody>
      </p:sp>
      <p:sp>
        <p:nvSpPr>
          <p:cNvPr id="6" name="Date Placeholder 5">
            <a:extLst>
              <a:ext uri="{FF2B5EF4-FFF2-40B4-BE49-F238E27FC236}">
                <a16:creationId xmlns:a16="http://schemas.microsoft.com/office/drawing/2014/main" id="{9FE7354A-AA76-4B50-BEB7-0B68834ACF4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5332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5</a:t>
            </a:fld>
            <a:endParaRPr lang="en-US" altLang="en-US" dirty="0"/>
          </a:p>
        </p:txBody>
      </p:sp>
      <p:sp>
        <p:nvSpPr>
          <p:cNvPr id="4" name="Content Placeholder 3"/>
          <p:cNvSpPr>
            <a:spLocks noGrp="1"/>
          </p:cNvSpPr>
          <p:nvPr>
            <p:ph sz="quarter" idx="12"/>
          </p:nvPr>
        </p:nvSpPr>
        <p:spPr/>
        <p:txBody>
          <a:bodyPr>
            <a:normAutofit/>
          </a:bodyPr>
          <a:lstStyle/>
          <a:p>
            <a:r>
              <a:rPr lang="en-US" dirty="0"/>
              <a:t>Review the </a:t>
            </a:r>
            <a:r>
              <a:rPr lang="en-US" i="1" dirty="0"/>
              <a:t>Other Income </a:t>
            </a:r>
            <a:r>
              <a:rPr lang="en-US" dirty="0"/>
              <a:t>pages in Pub 4012 Tab D</a:t>
            </a:r>
          </a:p>
          <a:p>
            <a:pPr lvl="1"/>
            <a:r>
              <a:rPr lang="en-US" dirty="0"/>
              <a:t>Income that is not included elsewhere in the return</a:t>
            </a:r>
          </a:p>
          <a:p>
            <a:pPr lvl="1"/>
            <a:r>
              <a:rPr lang="en-US" dirty="0"/>
              <a:t>May or may not have a tax document or form</a:t>
            </a:r>
          </a:p>
          <a:p>
            <a:pPr lvl="1"/>
            <a:r>
              <a:rPr lang="en-US" dirty="0"/>
              <a:t>Often self-reported by the taxpayer</a:t>
            </a:r>
          </a:p>
          <a:p>
            <a:r>
              <a:rPr lang="en-US" dirty="0"/>
              <a:t>Review Tax-Aide Scope Manual – Note in and out of scope items</a:t>
            </a:r>
          </a:p>
        </p:txBody>
      </p:sp>
      <p:sp>
        <p:nvSpPr>
          <p:cNvPr id="5" name="Title 4"/>
          <p:cNvSpPr>
            <a:spLocks noGrp="1"/>
          </p:cNvSpPr>
          <p:nvPr>
            <p:ph type="title"/>
          </p:nvPr>
        </p:nvSpPr>
        <p:spPr/>
        <p:txBody>
          <a:bodyPr/>
          <a:lstStyle/>
          <a:p>
            <a:r>
              <a:rPr lang="en-US" dirty="0"/>
              <a:t>Other Income</a:t>
            </a:r>
          </a:p>
        </p:txBody>
      </p:sp>
      <p:sp>
        <p:nvSpPr>
          <p:cNvPr id="6" name="Rectangle 5"/>
          <p:cNvSpPr/>
          <p:nvPr/>
        </p:nvSpPr>
        <p:spPr>
          <a:xfrm>
            <a:off x="6915150" y="1722693"/>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7" name="Date Placeholder 6">
            <a:extLst>
              <a:ext uri="{FF2B5EF4-FFF2-40B4-BE49-F238E27FC236}">
                <a16:creationId xmlns:a16="http://schemas.microsoft.com/office/drawing/2014/main" id="{7311E99F-467A-41A0-A295-699AA229B2B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019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8E61C868-E0B5-4BC2-A582-868EBD026564}" type="slidenum">
              <a:rPr lang="en-US" altLang="en-US" smtClean="0"/>
              <a:pPr>
                <a:defRPr/>
              </a:pPr>
              <a:t>6</a:t>
            </a:fld>
            <a:endParaRPr lang="en-US" altLang="en-US" dirty="0"/>
          </a:p>
        </p:txBody>
      </p:sp>
      <p:sp>
        <p:nvSpPr>
          <p:cNvPr id="5" name="Title 4"/>
          <p:cNvSpPr>
            <a:spLocks noGrp="1"/>
          </p:cNvSpPr>
          <p:nvPr>
            <p:ph type="title"/>
          </p:nvPr>
        </p:nvSpPr>
        <p:spPr/>
        <p:txBody>
          <a:bodyPr>
            <a:normAutofit/>
          </a:bodyPr>
          <a:lstStyle/>
          <a:p>
            <a:r>
              <a:rPr lang="en-US" dirty="0"/>
              <a:t>Tax-Aide Scope Manual – Other income (Excerpt)</a:t>
            </a:r>
          </a:p>
        </p:txBody>
      </p:sp>
      <p:sp>
        <p:nvSpPr>
          <p:cNvPr id="6" name="Content Placeholder 5"/>
          <p:cNvSpPr>
            <a:spLocks noGrp="1"/>
          </p:cNvSpPr>
          <p:nvPr>
            <p:ph sz="quarter" idx="12"/>
          </p:nvPr>
        </p:nvSpPr>
        <p:spPr>
          <a:xfrm>
            <a:off x="959125" y="2178325"/>
            <a:ext cx="7613375" cy="3250925"/>
          </a:xfrm>
        </p:spPr>
        <p:txBody>
          <a:bodyPr>
            <a:normAutofit/>
          </a:bodyPr>
          <a:lstStyle/>
          <a:p>
            <a:endParaRPr lang="en-US" dirty="0"/>
          </a:p>
          <a:p>
            <a:endParaRPr lang="en-US" dirty="0"/>
          </a:p>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718056047"/>
              </p:ext>
            </p:extLst>
          </p:nvPr>
        </p:nvGraphicFramePr>
        <p:xfrm>
          <a:off x="0" y="2127655"/>
          <a:ext cx="9144000" cy="3130145"/>
        </p:xfrm>
        <a:graphic>
          <a:graphicData uri="http://schemas.openxmlformats.org/presentationml/2006/ole">
            <mc:AlternateContent xmlns:mc="http://schemas.openxmlformats.org/markup-compatibility/2006">
              <mc:Choice xmlns:v="urn:schemas-microsoft-com:vml" Requires="v">
                <p:oleObj spid="_x0000_s1030" name="Document" r:id="rId4" imgW="6451600" imgH="2209800" progId="Word.Document.12">
                  <p:embed/>
                </p:oleObj>
              </mc:Choice>
              <mc:Fallback>
                <p:oleObj name="Document" r:id="rId4" imgW="6451600" imgH="2209800" progId="Word.Document.12">
                  <p:embed/>
                  <p:pic>
                    <p:nvPicPr>
                      <p:cNvPr id="8"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27655"/>
                        <a:ext cx="9144000" cy="31301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Date Placeholder 3">
            <a:extLst>
              <a:ext uri="{FF2B5EF4-FFF2-40B4-BE49-F238E27FC236}">
                <a16:creationId xmlns:a16="http://schemas.microsoft.com/office/drawing/2014/main" id="{DFE571BE-806C-4408-BBC5-5B6E5822850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8373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C1F8EA9E-8C25-48A4-A66C-17FE5C5A55DF}" type="slidenum">
              <a:rPr lang="en-US" altLang="en-US" smtClean="0"/>
              <a:pPr/>
              <a:t>7</a:t>
            </a:fld>
            <a:endParaRPr lang="en-US" altLang="en-US" dirty="0"/>
          </a:p>
        </p:txBody>
      </p:sp>
      <p:sp>
        <p:nvSpPr>
          <p:cNvPr id="10245" name="Rectangle 9"/>
          <p:cNvSpPr>
            <a:spLocks noGrp="1" noChangeArrowheads="1"/>
          </p:cNvSpPr>
          <p:nvPr>
            <p:ph sz="quarter" idx="12"/>
          </p:nvPr>
        </p:nvSpPr>
        <p:spPr/>
        <p:txBody>
          <a:bodyPr>
            <a:normAutofit/>
          </a:bodyPr>
          <a:lstStyle/>
          <a:p>
            <a:pPr>
              <a:lnSpc>
                <a:spcPct val="110000"/>
              </a:lnSpc>
            </a:pPr>
            <a:r>
              <a:rPr lang="en-US" altLang="en-US" dirty="0"/>
              <a:t>Reported on </a:t>
            </a:r>
            <a:r>
              <a:rPr lang="en-US" dirty="0"/>
              <a:t>Form </a:t>
            </a:r>
            <a:r>
              <a:rPr lang="en-US" altLang="en-US" dirty="0"/>
              <a:t>1099-MISC box 3</a:t>
            </a:r>
          </a:p>
          <a:p>
            <a:pPr>
              <a:lnSpc>
                <a:spcPct val="110000"/>
              </a:lnSpc>
            </a:pPr>
            <a:r>
              <a:rPr lang="en-US" altLang="en-US" dirty="0"/>
              <a:t>Reported on </a:t>
            </a:r>
            <a:r>
              <a:rPr lang="en-US" dirty="0"/>
              <a:t>Form </a:t>
            </a:r>
            <a:r>
              <a:rPr lang="en-US" altLang="en-US" dirty="0"/>
              <a:t>1099-MISC box 7 – but “not a business”</a:t>
            </a:r>
          </a:p>
          <a:p>
            <a:pPr>
              <a:lnSpc>
                <a:spcPct val="110000"/>
              </a:lnSpc>
            </a:pPr>
            <a:r>
              <a:rPr lang="en-US" altLang="en-US" dirty="0"/>
              <a:t>Gambling winnings including lotteries and raffles</a:t>
            </a:r>
          </a:p>
          <a:p>
            <a:pPr>
              <a:lnSpc>
                <a:spcPct val="110000"/>
              </a:lnSpc>
            </a:pPr>
            <a:r>
              <a:rPr lang="en-US" altLang="en-US" dirty="0"/>
              <a:t>Taxable amount of long term care (</a:t>
            </a:r>
            <a:r>
              <a:rPr lang="en-US" dirty="0"/>
              <a:t>Form </a:t>
            </a:r>
            <a:r>
              <a:rPr lang="en-US" altLang="en-US" dirty="0"/>
              <a:t>1099-LTC)</a:t>
            </a:r>
          </a:p>
          <a:p>
            <a:pPr>
              <a:lnSpc>
                <a:spcPct val="110000"/>
              </a:lnSpc>
            </a:pPr>
            <a:r>
              <a:rPr lang="en-US" altLang="en-US" dirty="0"/>
              <a:t>Cancellation of non-business credit card debt</a:t>
            </a:r>
          </a:p>
          <a:p>
            <a:pPr>
              <a:lnSpc>
                <a:spcPct val="110000"/>
              </a:lnSpc>
            </a:pPr>
            <a:r>
              <a:rPr lang="en-US" altLang="en-US" dirty="0"/>
              <a:t>Other examples: jury duty pay and poll worker pay (not on W-2), prizes and awards, medical study subject pay</a:t>
            </a:r>
          </a:p>
        </p:txBody>
      </p:sp>
      <p:sp>
        <p:nvSpPr>
          <p:cNvPr id="10242" name="Rectangle 8"/>
          <p:cNvSpPr>
            <a:spLocks noGrp="1" noChangeArrowheads="1"/>
          </p:cNvSpPr>
          <p:nvPr>
            <p:ph type="title"/>
          </p:nvPr>
        </p:nvSpPr>
        <p:spPr/>
        <p:txBody>
          <a:bodyPr/>
          <a:lstStyle/>
          <a:p>
            <a:r>
              <a:rPr lang="en-US" altLang="en-US"/>
              <a:t>In-Scope Examples</a:t>
            </a:r>
            <a:endParaRPr lang="en-US" altLang="en-US" dirty="0"/>
          </a:p>
        </p:txBody>
      </p:sp>
      <p:sp>
        <p:nvSpPr>
          <p:cNvPr id="2" name="Date Placeholder 1">
            <a:extLst>
              <a:ext uri="{FF2B5EF4-FFF2-40B4-BE49-F238E27FC236}">
                <a16:creationId xmlns:a16="http://schemas.microsoft.com/office/drawing/2014/main" id="{CD9A46FF-501B-4C8F-A1FD-ED7E25C8BAD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3139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C1F8EA9E-8C25-48A4-A66C-17FE5C5A55DF}" type="slidenum">
              <a:rPr lang="en-US" altLang="en-US" smtClean="0"/>
              <a:pPr/>
              <a:t>8</a:t>
            </a:fld>
            <a:endParaRPr lang="en-US" altLang="en-US" dirty="0"/>
          </a:p>
        </p:txBody>
      </p:sp>
      <p:sp>
        <p:nvSpPr>
          <p:cNvPr id="10245" name="Rectangle 9"/>
          <p:cNvSpPr>
            <a:spLocks noGrp="1" noChangeArrowheads="1"/>
          </p:cNvSpPr>
          <p:nvPr>
            <p:ph sz="quarter" idx="12"/>
          </p:nvPr>
        </p:nvSpPr>
        <p:spPr/>
        <p:txBody>
          <a:bodyPr>
            <a:normAutofit/>
          </a:bodyPr>
          <a:lstStyle/>
          <a:p>
            <a:r>
              <a:rPr lang="en-US" altLang="en-US" dirty="0"/>
              <a:t>Bartering income </a:t>
            </a:r>
          </a:p>
          <a:p>
            <a:r>
              <a:rPr lang="en-US" altLang="en-US" dirty="0"/>
              <a:t>Activity not entered into for profit (e.g Hobby income)</a:t>
            </a:r>
          </a:p>
          <a:p>
            <a:r>
              <a:rPr lang="en-US" altLang="en-US" dirty="0"/>
              <a:t>Cancelation of debt other than nonbusiness credit cards </a:t>
            </a:r>
          </a:p>
          <a:p>
            <a:r>
              <a:rPr lang="en-US" altLang="en-US" dirty="0"/>
              <a:t>Cancelation of debt on main home (Unless extended)</a:t>
            </a:r>
          </a:p>
          <a:p>
            <a:r>
              <a:rPr lang="en-US" altLang="en-US" dirty="0"/>
              <a:t>Taxable distributions from Education Savings or ABLE accounts</a:t>
            </a:r>
          </a:p>
        </p:txBody>
      </p:sp>
      <p:sp>
        <p:nvSpPr>
          <p:cNvPr id="10242" name="Rectangle 8"/>
          <p:cNvSpPr>
            <a:spLocks noGrp="1" noChangeArrowheads="1"/>
          </p:cNvSpPr>
          <p:nvPr>
            <p:ph type="title"/>
          </p:nvPr>
        </p:nvSpPr>
        <p:spPr/>
        <p:txBody>
          <a:bodyPr/>
          <a:lstStyle/>
          <a:p>
            <a:r>
              <a:rPr lang="en-US" altLang="en-US" dirty="0"/>
              <a:t>Out-of-Scope Examples</a:t>
            </a:r>
          </a:p>
        </p:txBody>
      </p:sp>
      <p:sp>
        <p:nvSpPr>
          <p:cNvPr id="2" name="Date Placeholder 1">
            <a:extLst>
              <a:ext uri="{FF2B5EF4-FFF2-40B4-BE49-F238E27FC236}">
                <a16:creationId xmlns:a16="http://schemas.microsoft.com/office/drawing/2014/main" id="{D58811D2-FEC7-4E57-A8CB-85874BD134A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81064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90FC5B86-29B0-46B7-BFC0-F5ECB78C6FD8}" type="slidenum">
              <a:rPr lang="en-US" altLang="en-US" smtClean="0"/>
              <a:pPr/>
              <a:t>9</a:t>
            </a:fld>
            <a:endParaRPr lang="en-US" altLang="en-US" dirty="0"/>
          </a:p>
        </p:txBody>
      </p:sp>
      <p:sp>
        <p:nvSpPr>
          <p:cNvPr id="21507" name="Rectangle 9"/>
          <p:cNvSpPr>
            <a:spLocks noGrp="1" noChangeArrowheads="1"/>
          </p:cNvSpPr>
          <p:nvPr>
            <p:ph sz="quarter" idx="12"/>
          </p:nvPr>
        </p:nvSpPr>
        <p:spPr/>
        <p:txBody>
          <a:bodyPr>
            <a:normAutofit/>
          </a:bodyPr>
          <a:lstStyle/>
          <a:p>
            <a:r>
              <a:rPr lang="en-US" altLang="en-US" dirty="0"/>
              <a:t>Do </a:t>
            </a:r>
            <a:r>
              <a:rPr lang="en-US" altLang="en-US" b="1" dirty="0"/>
              <a:t>not</a:t>
            </a:r>
            <a:r>
              <a:rPr lang="en-US" altLang="en-US" dirty="0"/>
              <a:t> include </a:t>
            </a:r>
            <a:r>
              <a:rPr lang="en-US" dirty="0"/>
              <a:t>Form 1</a:t>
            </a:r>
            <a:r>
              <a:rPr lang="en-US" altLang="en-US" dirty="0"/>
              <a:t>099-MISC income that is business income </a:t>
            </a:r>
          </a:p>
          <a:p>
            <a:pPr lvl="1"/>
            <a:r>
              <a:rPr lang="en-US" altLang="en-US" dirty="0"/>
              <a:t>Report on Schedule C </a:t>
            </a:r>
          </a:p>
          <a:p>
            <a:r>
              <a:rPr lang="en-US" altLang="en-US" dirty="0"/>
              <a:t>Do</a:t>
            </a:r>
            <a:r>
              <a:rPr lang="en-US" altLang="en-US" b="1" dirty="0"/>
              <a:t> not </a:t>
            </a:r>
            <a:r>
              <a:rPr lang="en-US" altLang="en-US" dirty="0"/>
              <a:t>include rent or royalty income</a:t>
            </a:r>
          </a:p>
          <a:p>
            <a:pPr lvl="1"/>
            <a:r>
              <a:rPr lang="en-US" altLang="en-US" dirty="0"/>
              <a:t>Report on Schedule E or on Schedule C</a:t>
            </a:r>
          </a:p>
          <a:p>
            <a:r>
              <a:rPr lang="en-US" altLang="en-US" dirty="0"/>
              <a:t>Do </a:t>
            </a:r>
            <a:r>
              <a:rPr lang="en-US" altLang="en-US" b="1" dirty="0"/>
              <a:t>not</a:t>
            </a:r>
            <a:r>
              <a:rPr lang="en-US" altLang="en-US" dirty="0"/>
              <a:t> include compensation for wrongful incarceration</a:t>
            </a:r>
          </a:p>
          <a:p>
            <a:endParaRPr lang="en-US" altLang="en-US" dirty="0"/>
          </a:p>
        </p:txBody>
      </p:sp>
      <p:sp>
        <p:nvSpPr>
          <p:cNvPr id="14338" name="Rectangle 8"/>
          <p:cNvSpPr>
            <a:spLocks noGrp="1" noChangeArrowheads="1"/>
          </p:cNvSpPr>
          <p:nvPr>
            <p:ph type="title"/>
          </p:nvPr>
        </p:nvSpPr>
        <p:spPr/>
        <p:txBody>
          <a:bodyPr/>
          <a:lstStyle/>
          <a:p>
            <a:r>
              <a:rPr lang="en-US" altLang="en-US"/>
              <a:t>Other Income</a:t>
            </a:r>
            <a:endParaRPr lang="en-US" altLang="en-US" dirty="0"/>
          </a:p>
        </p:txBody>
      </p:sp>
      <p:sp>
        <p:nvSpPr>
          <p:cNvPr id="2" name="Date Placeholder 1">
            <a:extLst>
              <a:ext uri="{FF2B5EF4-FFF2-40B4-BE49-F238E27FC236}">
                <a16:creationId xmlns:a16="http://schemas.microsoft.com/office/drawing/2014/main" id="{380AF4FD-86D6-42D4-A834-C5FF8DE6EA4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553449977"/>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21</TotalTime>
  <Words>2365</Words>
  <Application>Microsoft Office PowerPoint</Application>
  <PresentationFormat>On-screen Show (4:3)</PresentationFormat>
  <Paragraphs>324</Paragraphs>
  <Slides>29</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Calibri</vt:lpstr>
      <vt:lpstr>Wingdings</vt:lpstr>
      <vt:lpstr>Default Theme</vt:lpstr>
      <vt:lpstr>Document</vt:lpstr>
      <vt:lpstr>Other Income</vt:lpstr>
      <vt:lpstr>Lesson Topics</vt:lpstr>
      <vt:lpstr>Introduction</vt:lpstr>
      <vt:lpstr>IRS Link and Learn Job Aids</vt:lpstr>
      <vt:lpstr>Other Income</vt:lpstr>
      <vt:lpstr>Tax-Aide Scope Manual – Other income (Excerpt)</vt:lpstr>
      <vt:lpstr>In-Scope Examples</vt:lpstr>
      <vt:lpstr>Out-of-Scope Examples</vt:lpstr>
      <vt:lpstr>Other Income</vt:lpstr>
      <vt:lpstr>Other Income</vt:lpstr>
      <vt:lpstr>Intake Booklet</vt:lpstr>
      <vt:lpstr>Other Income Tax Forms</vt:lpstr>
      <vt:lpstr>Form 1099-MISC Miscellaneous Income</vt:lpstr>
      <vt:lpstr>Form 1099-MISC Miscellaneous Income</vt:lpstr>
      <vt:lpstr>Gambling Winnings</vt:lpstr>
      <vt:lpstr>Form W-2G</vt:lpstr>
      <vt:lpstr>Cancellation of Debt</vt:lpstr>
      <vt:lpstr>Form 1099-C Cancelation of Debt</vt:lpstr>
      <vt:lpstr>Entering Other Income in TaxSlayer</vt:lpstr>
      <vt:lpstr>Other Income Not Reported Elsewhere</vt:lpstr>
      <vt:lpstr>Income – Quality Review</vt:lpstr>
      <vt:lpstr>Other Income</vt:lpstr>
      <vt:lpstr>Long-Term Care Payments</vt:lpstr>
      <vt:lpstr>Long Term Care Payments</vt:lpstr>
      <vt:lpstr>Long-Term Care Payments</vt:lpstr>
      <vt:lpstr>Accelerated Death Benefits</vt:lpstr>
      <vt:lpstr> Form 1099-LTC</vt:lpstr>
      <vt:lpstr>Form 8853 Archer MSAs and Long-Term Care Insurance Contracts</vt:lpstr>
      <vt:lpstr>Other Income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2019-11-27T21:58:21Z</dcterms:modified>
</cp:coreProperties>
</file>